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flipH="false" flipV="false" rot="0">
            <a:off x="0" y="0"/>
            <a:ext cx="12192000" cy="6858000"/>
            <a:chOff x="0" y="7299960"/>
            <a:chExt cx="12192000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00"/>
            </a:blip>
            <a:stretch>
              <a:fillRect/>
            </a:stretch>
          </p:blipFill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ln>
              <a:headEnd type="none"/>
              <a:tailEnd type="none"/>
            </a:ln>
          </p:spPr>
        </p:pic>
        <p:sp>
          <p:nvSpPr>
            <p:cNvPr name="AutoShape 4" id="4"/>
            <p:cNvSpPr/>
            <p:nvPr/>
          </p:nvSpPr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prstDash val="solid"/>
              <a:headEnd type="none"/>
              <a:tailEnd type="none"/>
            </a:ln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 flipH="false" flipV="false" rot="0">
            <a:off x="6884655" y="2251000"/>
            <a:ext cx="5745023" cy="4266069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name="Group 6" id="6"/>
          <p:cNvGrpSpPr/>
          <p:nvPr/>
        </p:nvGrpSpPr>
        <p:grpSpPr>
          <a:xfrm flipH="false" flipV="false" rot="0">
            <a:off x="10520525" y="649655"/>
            <a:ext cx="998375" cy="379045"/>
            <a:chOff x="10520525" y="649655"/>
            <a:chExt cx="998375" cy="379045"/>
          </a:xfrm>
        </p:grpSpPr>
        <p:sp>
          <p:nvSpPr>
            <p:cNvPr name="AutoShape 7" id="7"/>
            <p:cNvSpPr/>
            <p:nvPr/>
          </p:nvSpPr>
          <p:spPr>
            <a:xfrm flipH="false" flipV="false" rot="0">
              <a:off x="11074004" y="649655"/>
              <a:ext cx="444896" cy="379045"/>
            </a:xfrm>
            <a:prstGeom prst="chevron">
              <a:avLst>
                <a:gd name="adj" fmla="val 55942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8" id="8"/>
            <p:cNvSpPr/>
            <p:nvPr/>
          </p:nvSpPr>
          <p:spPr>
            <a:xfrm flipH="false" flipV="false" rot="0">
              <a:off x="10786525" y="649655"/>
              <a:ext cx="444896" cy="379045"/>
            </a:xfrm>
            <a:prstGeom prst="chevron">
              <a:avLst>
                <a:gd name="adj" fmla="val 59655"/>
              </a:avLst>
            </a:prstGeom>
            <a:solidFill>
              <a:srgbClr val="25B2F3">
                <a:alpha val="100000"/>
                <a:lumMod val="20000"/>
                <a:lumOff val="8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9" id="9"/>
            <p:cNvSpPr/>
            <p:nvPr/>
          </p:nvSpPr>
          <p:spPr>
            <a:xfrm flipH="false" flipV="false" rot="0">
              <a:off x="10520525" y="649655"/>
              <a:ext cx="444896" cy="379045"/>
            </a:xfrm>
            <a:prstGeom prst="chevron">
              <a:avLst>
                <a:gd name="adj" fmla="val 62626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losing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flipH="false" flipV="false" rot="0">
            <a:off x="0" y="0"/>
            <a:ext cx="12192000" cy="6858000"/>
            <a:chOff x="0" y="7299960"/>
            <a:chExt cx="12192000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00"/>
            </a:blip>
            <a:stretch>
              <a:fillRect/>
            </a:stretch>
          </p:blipFill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ln>
              <a:headEnd type="none"/>
              <a:tailEnd type="none"/>
            </a:ln>
          </p:spPr>
        </p:pic>
        <p:sp>
          <p:nvSpPr>
            <p:cNvPr name="AutoShape 4" id="4"/>
            <p:cNvSpPr/>
            <p:nvPr/>
          </p:nvSpPr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prstDash val="solid"/>
              <a:headEnd type="none"/>
              <a:tailEnd type="none"/>
            </a:ln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 flipH="false" flipV="false" rot="0">
            <a:off x="6642329" y="2911971"/>
            <a:ext cx="5745023" cy="4266069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name="Group 6" id="6"/>
          <p:cNvGrpSpPr/>
          <p:nvPr/>
        </p:nvGrpSpPr>
        <p:grpSpPr>
          <a:xfrm flipH="false" flipV="false" rot="0">
            <a:off x="10520525" y="649655"/>
            <a:ext cx="998375" cy="379045"/>
            <a:chOff x="10520525" y="649655"/>
            <a:chExt cx="998375" cy="379045"/>
          </a:xfrm>
        </p:grpSpPr>
        <p:sp>
          <p:nvSpPr>
            <p:cNvPr name="AutoShape 7" id="7"/>
            <p:cNvSpPr/>
            <p:nvPr/>
          </p:nvSpPr>
          <p:spPr>
            <a:xfrm flipH="false" flipV="false" rot="0">
              <a:off x="11074004" y="649655"/>
              <a:ext cx="444896" cy="379045"/>
            </a:xfrm>
            <a:prstGeom prst="chevron">
              <a:avLst>
                <a:gd name="adj" fmla="val 55942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8" id="8"/>
            <p:cNvSpPr/>
            <p:nvPr/>
          </p:nvSpPr>
          <p:spPr>
            <a:xfrm flipH="false" flipV="false" rot="0">
              <a:off x="10786525" y="649655"/>
              <a:ext cx="444896" cy="379045"/>
            </a:xfrm>
            <a:prstGeom prst="chevron">
              <a:avLst>
                <a:gd name="adj" fmla="val 59655"/>
              </a:avLst>
            </a:prstGeom>
            <a:solidFill>
              <a:srgbClr val="25B2F3">
                <a:alpha val="100000"/>
                <a:lumMod val="20000"/>
                <a:lumOff val="8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9" id="9"/>
            <p:cNvSpPr/>
            <p:nvPr/>
          </p:nvSpPr>
          <p:spPr>
            <a:xfrm flipH="false" flipV="false" rot="0">
              <a:off x="10520525" y="649655"/>
              <a:ext cx="444896" cy="379045"/>
            </a:xfrm>
            <a:prstGeom prst="chevron">
              <a:avLst>
                <a:gd name="adj" fmla="val 62626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flipH="false" flipV="false" rot="0">
            <a:off x="0" y="0"/>
            <a:ext cx="12192000" cy="6858000"/>
            <a:chOff x="0" y="7299960"/>
            <a:chExt cx="12192000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00"/>
            </a:blip>
            <a:stretch>
              <a:fillRect/>
            </a:stretch>
          </p:blipFill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ln>
              <a:headEnd type="none"/>
              <a:tailEnd type="none"/>
            </a:ln>
          </p:spPr>
        </p:pic>
        <p:sp>
          <p:nvSpPr>
            <p:cNvPr name="AutoShape 4" id="4"/>
            <p:cNvSpPr/>
            <p:nvPr/>
          </p:nvSpPr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prstDash val="solid"/>
              <a:headEnd type="none"/>
              <a:tailEnd type="none"/>
            </a:ln>
          </p:spPr>
        </p:sp>
      </p:grpSp>
      <p:grpSp>
        <p:nvGrpSpPr>
          <p:cNvPr name="Group 5" id="5"/>
          <p:cNvGrpSpPr/>
          <p:nvPr/>
        </p:nvGrpSpPr>
        <p:grpSpPr>
          <a:xfrm flipH="false" flipV="false" rot="0">
            <a:off x="0" y="389121"/>
            <a:ext cx="998375" cy="379045"/>
            <a:chOff x="10520525" y="649655"/>
            <a:chExt cx="998375" cy="379045"/>
          </a:xfrm>
        </p:grpSpPr>
        <p:sp>
          <p:nvSpPr>
            <p:cNvPr name="AutoShape 6" id="6"/>
            <p:cNvSpPr/>
            <p:nvPr/>
          </p:nvSpPr>
          <p:spPr>
            <a:xfrm flipH="false" flipV="false" rot="0">
              <a:off x="11074004" y="649655"/>
              <a:ext cx="444896" cy="379045"/>
            </a:xfrm>
            <a:prstGeom prst="chevron">
              <a:avLst>
                <a:gd name="adj" fmla="val 55942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7" id="7"/>
            <p:cNvSpPr/>
            <p:nvPr/>
          </p:nvSpPr>
          <p:spPr>
            <a:xfrm flipH="false" flipV="false" rot="0">
              <a:off x="10786525" y="649655"/>
              <a:ext cx="444896" cy="379045"/>
            </a:xfrm>
            <a:prstGeom prst="chevron">
              <a:avLst>
                <a:gd name="adj" fmla="val 59655"/>
              </a:avLst>
            </a:prstGeom>
            <a:solidFill>
              <a:srgbClr val="25B2F3">
                <a:alpha val="100000"/>
                <a:lumMod val="20000"/>
                <a:lumOff val="8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8" id="8"/>
            <p:cNvSpPr/>
            <p:nvPr/>
          </p:nvSpPr>
          <p:spPr>
            <a:xfrm flipH="false" flipV="false" rot="0">
              <a:off x="10520525" y="649655"/>
              <a:ext cx="444896" cy="379045"/>
            </a:xfrm>
            <a:prstGeom prst="chevron">
              <a:avLst>
                <a:gd name="adj" fmla="val 62626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flipH="false" flipV="false" rot="0">
            <a:off x="0" y="0"/>
            <a:ext cx="12192000" cy="6858000"/>
            <a:chOff x="0" y="7299960"/>
            <a:chExt cx="12192000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00"/>
            </a:blip>
            <a:stretch>
              <a:fillRect/>
            </a:stretch>
          </p:blipFill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ln>
              <a:headEnd type="none"/>
              <a:tailEnd type="none"/>
            </a:ln>
          </p:spPr>
        </p:pic>
        <p:sp>
          <p:nvSpPr>
            <p:cNvPr name="AutoShape 4" id="4"/>
            <p:cNvSpPr/>
            <p:nvPr/>
          </p:nvSpPr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prstDash val="solid"/>
              <a:headEnd type="none"/>
              <a:tailEnd type="none"/>
            </a:ln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 flipH="false" flipV="false" rot="0">
            <a:off x="7284563" y="2601757"/>
            <a:ext cx="5001910" cy="353234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flipH="false" flipV="false" rot="0">
            <a:off x="0" y="0"/>
            <a:ext cx="12192000" cy="6858000"/>
            <a:chOff x="0" y="7299960"/>
            <a:chExt cx="12192000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00"/>
            </a:blip>
            <a:stretch>
              <a:fillRect/>
            </a:stretch>
          </p:blipFill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ln>
              <a:headEnd type="none"/>
              <a:tailEnd type="none"/>
            </a:ln>
          </p:spPr>
        </p:pic>
        <p:sp>
          <p:nvSpPr>
            <p:cNvPr name="AutoShape 4" id="4"/>
            <p:cNvSpPr/>
            <p:nvPr/>
          </p:nvSpPr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prstDash val="solid"/>
              <a:headEnd type="none"/>
              <a:tailEnd type="none"/>
            </a:ln>
          </p:spPr>
        </p:sp>
      </p:grpSp>
      <p:grpSp>
        <p:nvGrpSpPr>
          <p:cNvPr name="Group 5" id="5"/>
          <p:cNvGrpSpPr/>
          <p:nvPr/>
        </p:nvGrpSpPr>
        <p:grpSpPr>
          <a:xfrm flipH="false" flipV="false" rot="0">
            <a:off x="0" y="389121"/>
            <a:ext cx="998375" cy="379045"/>
            <a:chOff x="10520525" y="649655"/>
            <a:chExt cx="998375" cy="379045"/>
          </a:xfrm>
        </p:grpSpPr>
        <p:sp>
          <p:nvSpPr>
            <p:cNvPr name="AutoShape 6" id="6"/>
            <p:cNvSpPr/>
            <p:nvPr/>
          </p:nvSpPr>
          <p:spPr>
            <a:xfrm flipH="false" flipV="false" rot="0">
              <a:off x="11074004" y="649655"/>
              <a:ext cx="444896" cy="379045"/>
            </a:xfrm>
            <a:prstGeom prst="chevron">
              <a:avLst>
                <a:gd name="adj" fmla="val 55942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7" id="7"/>
            <p:cNvSpPr/>
            <p:nvPr/>
          </p:nvSpPr>
          <p:spPr>
            <a:xfrm flipH="false" flipV="false" rot="0">
              <a:off x="10786525" y="649655"/>
              <a:ext cx="444896" cy="379045"/>
            </a:xfrm>
            <a:prstGeom prst="chevron">
              <a:avLst>
                <a:gd name="adj" fmla="val 59655"/>
              </a:avLst>
            </a:prstGeom>
            <a:solidFill>
              <a:srgbClr val="25B2F3">
                <a:alpha val="100000"/>
                <a:lumMod val="20000"/>
                <a:lumOff val="80000"/>
              </a:srgbClr>
            </a:solidFill>
            <a:ln>
              <a:prstDash val="solid"/>
              <a:headEnd type="none"/>
              <a:tailEnd type="none"/>
            </a:ln>
          </p:spPr>
        </p:sp>
        <p:sp>
          <p:nvSpPr>
            <p:cNvPr name="AutoShape 8" id="8"/>
            <p:cNvSpPr/>
            <p:nvPr/>
          </p:nvSpPr>
          <p:spPr>
            <a:xfrm flipH="false" flipV="false" rot="0">
              <a:off x="10520525" y="649655"/>
              <a:ext cx="444896" cy="379045"/>
            </a:xfrm>
            <a:prstGeom prst="chevron">
              <a:avLst>
                <a:gd name="adj" fmla="val 62626"/>
              </a:avLst>
            </a:prstGeom>
            <a:solidFill>
              <a:srgbClr val="25B2F3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enda">
    <p:bg>
      <p:bgPr>
        <a:solidFill>
          <a:srgbClr val="2F2F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flipH="false" flipV="false" rot="0">
            <a:off x="0" y="0"/>
            <a:ext cx="12192000" cy="6858000"/>
            <a:chOff x="0" y="7299960"/>
            <a:chExt cx="12192000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00"/>
            </a:blip>
            <a:stretch>
              <a:fillRect/>
            </a:stretch>
          </p:blipFill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ln>
              <a:headEnd type="none"/>
              <a:tailEnd type="none"/>
            </a:ln>
          </p:spPr>
        </p:pic>
        <p:sp>
          <p:nvSpPr>
            <p:cNvPr name="AutoShape 4" id="4"/>
            <p:cNvSpPr/>
            <p:nvPr/>
          </p:nvSpPr>
          <p:spPr>
            <a:xfrm flipH="false" flipV="false" rot="0">
              <a:off x="0" y="7299960"/>
              <a:ext cx="12192000" cy="68580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prstDash val="solid"/>
              <a:headEnd type="none"/>
              <a:tailEnd type="none"/>
            </a:ln>
          </p:spPr>
        </p:sp>
      </p:grpSp>
      <p:sp>
        <p:nvSpPr>
          <p:cNvPr name="AutoShape 5" id="5"/>
          <p:cNvSpPr/>
          <p:nvPr/>
        </p:nvSpPr>
        <p:spPr>
          <a:xfrm flipH="false" flipV="false" rot="0">
            <a:off x="2626456" y="5219207"/>
            <a:ext cx="870506" cy="915667"/>
          </a:xfrm>
          <a:custGeom>
            <a:rect l="l" t="t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rgbClr val="2F2F2F">
              <a:alpha val="100000"/>
              <a:lumMod val="85000"/>
            </a:srgbClr>
          </a:solidFill>
          <a:ln>
            <a:headEnd type="none"/>
            <a:tailEnd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/ppt/slideMasters/slideMaster1.xm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154582"/>
            <a:ext cx="7305040" cy="2192836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b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GFC Digital Asset Financial Ecosystem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660400" y="3510583"/>
            <a:ext cx="6746240" cy="1140076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t" anchorCtr="false" bIns="45720" lIns="91440" rIns="91440" rtlCol="false" tIns="45720" vert="horz" wrap="square"/>
          <a:lstStyle/>
          <a:p>
            <a:pPr algn="l">
              <a:lnSpc>
                <a:spcPct val="120000"/>
              </a:lnSpc>
              <a:spcBef>
                <a:spcPts val="1000"/>
              </a:spcBef>
              <a:defRPr/>
            </a:pPr>
            <a:r>
              <a:rPr b="false" i="false" lang="en-US" sz="24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A New Era of Financial Leverage and Asset Liquidity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660400" y="4879299"/>
            <a:ext cx="1465580" cy="375920"/>
          </a:xfrm>
          <a:prstGeom prst="roundRect">
            <a:avLst>
              <a:gd fmla="val 50000" name="adj"/>
            </a:avLst>
          </a:prstGeom>
          <a:solidFill>
            <a:srgbClr val="3255C8">
              <a:alpha val="100000"/>
            </a:srgbClr>
          </a:solidFill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ctr">
              <a:lnSpc>
                <a:spcPct val="96000"/>
              </a:lnSpc>
              <a:spcBef>
                <a:spcPts val="1000"/>
              </a:spcBef>
              <a:defRPr/>
            </a:pPr>
            <a:r>
              <a:rPr b="false" i="false" lang="en-US" sz="11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报告人名称</a:t>
            </a:r>
            <a:endParaRPr lang="en-US" sz="1100"/>
          </a:p>
        </p:txBody>
      </p:sp>
      <p:sp>
        <p:nvSpPr>
          <p:cNvPr id="5" name="TextBox 5"/>
          <p:cNvSpPr txBox="true"/>
          <p:nvPr/>
        </p:nvSpPr>
        <p:spPr>
          <a:xfrm flipH="false" flipV="false" rot="0">
            <a:off x="2786380" y="4879299"/>
            <a:ext cx="1465580" cy="375920"/>
          </a:xfrm>
          <a:prstGeom prst="roundRect">
            <a:avLst>
              <a:gd fmla="val 50000" name="adj"/>
            </a:avLst>
          </a:prstGeom>
          <a:solidFill>
            <a:srgbClr val="3255C8">
              <a:alpha val="100000"/>
            </a:srgbClr>
          </a:solidFill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ctr">
              <a:lnSpc>
                <a:spcPct val="96000"/>
              </a:lnSpc>
              <a:spcBef>
                <a:spcPts val="1000"/>
              </a:spcBef>
              <a:defRPr/>
            </a:pPr>
            <a:r>
              <a:rPr b="false" i="false" lang="en-US" sz="11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20xx.xx.xx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700" y="6413500"/>
            <a:ext cx="11938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bfcd38f-d96f-46bb-a950-aa050fc7e3c9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400" y="1130299"/>
            <a:ext cx="10858500" cy="5003801"/>
            <a:chOff x="660400" y="1130299"/>
            <a:chExt cx="10858500" cy="5003801"/>
          </a:xfrm>
        </p:grpSpPr>
        <p:sp>
          <p:nvSpPr>
            <p:cNvPr id="4" name="TextBox 4"/>
            <p:cNvSpPr txBox="true"/>
            <p:nvPr/>
          </p:nvSpPr>
          <p:spPr>
            <a:xfrm flipH="false" flipV="false" rot="0">
              <a:off x="660400" y="1130299"/>
              <a:ext cx="10858500" cy="564389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l">
                <a:defRPr/>
              </a:pPr>
              <a:r>
                <a:rPr b="true" i="false" lang="en-US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A Seamless Integration of Value</a:t>
              </a:r>
              <a:endParaRPr lang="en-US" sz="1100"/>
            </a:p>
          </p:txBody>
        </p:sp>
        <p:grpSp>
          <p:nvGrpSpPr>
            <p:cNvPr id="5" name="Group 5"/>
            <p:cNvGrpSpPr/>
            <p:nvPr/>
          </p:nvGrpSpPr>
          <p:grpSpPr>
            <a:xfrm flipH="false" flipV="false" rot="0">
              <a:off x="660400" y="2076979"/>
              <a:ext cx="3439160" cy="4057121"/>
              <a:chOff x="660400" y="2076979"/>
              <a:chExt cx="3439160" cy="4057121"/>
            </a:xfrm>
          </p:grpSpPr>
          <p:sp>
            <p:nvSpPr>
              <p:cNvPr id="6" name="TextBox 6"/>
              <p:cNvSpPr txBox="true"/>
              <p:nvPr/>
            </p:nvSpPr>
            <p:spPr>
              <a:xfrm flipH="false" flipV="false" rot="0">
                <a:off x="660400" y="2076979"/>
                <a:ext cx="608400" cy="608941"/>
              </a:xfrm>
              <a:prstGeom prst="ellipse">
                <a:avLst/>
              </a:prstGeom>
              <a:ln w="19050">
                <a:solidFill>
                  <a:srgbClr val="3255C8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1</a:t>
                </a:r>
                <a:endParaRPr lang="en-US" sz="1100"/>
              </a:p>
            </p:txBody>
          </p:sp>
          <p:sp>
            <p:nvSpPr>
              <p:cNvPr id="7" name="TextBox 7"/>
              <p:cNvSpPr txBox="true"/>
              <p:nvPr/>
            </p:nvSpPr>
            <p:spPr>
              <a:xfrm flipH="false" flipV="false" rot="0">
                <a:off x="660400" y="2735580"/>
                <a:ext cx="3439160" cy="973952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Dual-Asset Anchoring Mechanism</a:t>
                </a:r>
                <a:endParaRPr lang="en-US" sz="1100"/>
              </a:p>
            </p:txBody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660400" y="3709532"/>
                <a:ext cx="3439160" cy="2424568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Each GFC token is backed by a dynamic pool of tokenized non-performing assets and physical inventory, ensuring intrinsic value and stability.</a:t>
                </a:r>
                <a:endParaRPr lang="en-US" sz="11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flipH="false" flipV="false" rot="0">
              <a:off x="4370070" y="2076979"/>
              <a:ext cx="3439160" cy="4057121"/>
              <a:chOff x="4370070" y="2076979"/>
              <a:chExt cx="3439160" cy="4057121"/>
            </a:xfrm>
          </p:grpSpPr>
          <p:sp>
            <p:nvSpPr>
              <p:cNvPr id="10" name="TextBox 10"/>
              <p:cNvSpPr txBox="true"/>
              <p:nvPr/>
            </p:nvSpPr>
            <p:spPr>
              <a:xfrm flipH="false" flipV="false" rot="0">
                <a:off x="4370070" y="2076979"/>
                <a:ext cx="608400" cy="608941"/>
              </a:xfrm>
              <a:prstGeom prst="ellipse">
                <a:avLst/>
              </a:prstGeom>
              <a:ln w="19050">
                <a:solidFill>
                  <a:srgbClr val="3255C8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2</a:t>
                </a:r>
                <a:endParaRPr lang="en-US" sz="1100"/>
              </a:p>
            </p:txBody>
          </p:sp>
          <p:sp>
            <p:nvSpPr>
              <p:cNvPr id="11" name="TextBox 11"/>
              <p:cNvSpPr txBox="true"/>
              <p:nvPr/>
            </p:nvSpPr>
            <p:spPr>
              <a:xfrm flipH="false" flipV="false" rot="0">
                <a:off x="4370070" y="2735580"/>
                <a:ext cx="3439160" cy="973952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Closed-Loop Financial System</a:t>
                </a:r>
                <a:endParaRPr lang="en-US" sz="1100"/>
              </a:p>
            </p:txBody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4370070" y="3709532"/>
                <a:ext cx="3439160" cy="2424568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The ecosystem integrates investors, merchants, and consumers into a single, efficient platform, enabling frictionless transactions and value exchange.</a:t>
                </a:r>
                <a:endParaRPr lang="en-US" sz="11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flipH="false" flipV="false" rot="0">
              <a:off x="8079740" y="2076979"/>
              <a:ext cx="3439160" cy="4057121"/>
              <a:chOff x="8079740" y="2076979"/>
              <a:chExt cx="3439160" cy="4057121"/>
            </a:xfrm>
          </p:grpSpPr>
          <p:sp>
            <p:nvSpPr>
              <p:cNvPr id="14" name="TextBox 14"/>
              <p:cNvSpPr txBox="true"/>
              <p:nvPr/>
            </p:nvSpPr>
            <p:spPr>
              <a:xfrm flipH="false" flipV="false" rot="0">
                <a:off x="8079740" y="2076979"/>
                <a:ext cx="608400" cy="608941"/>
              </a:xfrm>
              <a:prstGeom prst="ellipse">
                <a:avLst/>
              </a:prstGeom>
              <a:ln w="19050">
                <a:solidFill>
                  <a:srgbClr val="3255C8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lang="en-US" sz="1100"/>
              </a:p>
            </p:txBody>
          </p:sp>
          <p:sp>
            <p:nvSpPr>
              <p:cNvPr id="15" name="TextBox 15"/>
              <p:cNvSpPr txBox="true"/>
              <p:nvPr/>
            </p:nvSpPr>
            <p:spPr>
              <a:xfrm flipH="false" flipV="false" rot="0">
                <a:off x="8079740" y="2735580"/>
                <a:ext cx="3439160" cy="973952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Liquidity Generation Engine</a:t>
                </a:r>
                <a:endParaRPr lang="en-US" sz="1100"/>
              </a:p>
            </p:txBody>
          </p:sp>
          <p:sp>
            <p:nvSpPr>
              <p:cNvPr id="16" name="TextBox 16"/>
              <p:cNvSpPr txBox="true"/>
              <p:nvPr/>
            </p:nvSpPr>
            <p:spPr>
              <a:xfrm flipH="false" flipV="false" rot="0">
                <a:off x="8079740" y="3709532"/>
                <a:ext cx="3439160" cy="2424568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By digitizing and fractionalizing assets, GFC unlocks trillions in dormant capital, creating a powerful new source of liquidity for the global market.</a:t>
                </a:r>
                <a:endParaRPr lang="en-US" sz="1100"/>
              </a:p>
            </p:txBody>
          </p:sp>
        </p:grpSp>
      </p:grpSp>
      <p:sp>
        <p:nvSpPr>
          <p:cNvPr id="17" name="TextBox 17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The GFC Ecosystem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8dabd64-8577-40f5-ac4b-13609948bbb9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399" y="1130300"/>
            <a:ext cx="10858500" cy="4938713"/>
            <a:chOff x="660399" y="1130300"/>
            <a:chExt cx="10858500" cy="4938713"/>
          </a:xfrm>
        </p:grpSpPr>
        <p:sp>
          <p:nvSpPr>
            <p:cNvPr id="4" name="TextBox 4"/>
            <p:cNvSpPr txBox="true"/>
            <p:nvPr/>
          </p:nvSpPr>
          <p:spPr>
            <a:xfrm flipH="false" flipV="false" rot="0">
              <a:off x="660399" y="1130300"/>
              <a:ext cx="10858500" cy="900112"/>
            </a:xfrm>
            <a:prstGeom prst="rect">
              <a:avLst/>
            </a:prstGeom>
            <a:ln>
              <a:prstDash val="solid"/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l">
                <a:defRPr/>
              </a:pPr>
              <a:r>
                <a:rPr b="true" i="false" lang="en-US" sz="2400">
                  <a:ln/>
                  <a:solidFill>
                    <a:srgbClr val="3255C8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The Mechanics of Financial Transformation</a:t>
              </a:r>
              <a:endParaRPr lang="en-US" sz="1100"/>
            </a:p>
          </p:txBody>
        </p:sp>
        <p:grpSp>
          <p:nvGrpSpPr>
            <p:cNvPr id="5" name="Group 5"/>
            <p:cNvGrpSpPr/>
            <p:nvPr/>
          </p:nvGrpSpPr>
          <p:grpSpPr>
            <a:xfrm flipH="false" flipV="false" rot="0">
              <a:off x="838200" y="2120547"/>
              <a:ext cx="5218171" cy="1960580"/>
              <a:chOff x="838200" y="2120547"/>
              <a:chExt cx="5218171" cy="1960580"/>
            </a:xfrm>
          </p:grpSpPr>
          <p:sp>
            <p:nvSpPr>
              <p:cNvPr id="6" name="AutoShape 6"/>
              <p:cNvSpPr/>
              <p:nvPr/>
            </p:nvSpPr>
            <p:spPr>
              <a:xfrm flipH="false" flipV="false" rot="0">
                <a:off x="838200" y="2120547"/>
                <a:ext cx="5129089" cy="1868694"/>
              </a:xfrm>
              <a:prstGeom prst="roundRect">
                <a:avLst>
                  <a:gd fmla="val 11100" name="adj"/>
                </a:avLst>
              </a:prstGeom>
              <a:ln w="1270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7" name="TextBox 7"/>
              <p:cNvSpPr txBox="true"/>
              <p:nvPr/>
            </p:nvSpPr>
            <p:spPr>
              <a:xfrm flipH="false" flipV="false" rot="0">
                <a:off x="1070413" y="2205898"/>
                <a:ext cx="4486864" cy="67841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Asset Tokenization</a:t>
                </a:r>
                <a:endParaRPr lang="en-US" sz="1100"/>
              </a:p>
            </p:txBody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1070413" y="2884311"/>
                <a:ext cx="4486864" cy="98530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Verified non-performing assets and physical inventory are digitized and pooled to back the GFC token supply.</a:t>
                </a:r>
                <a:endParaRPr lang="en-US" sz="1100"/>
              </a:p>
            </p:txBody>
          </p:sp>
          <p:sp>
            <p:nvSpPr>
              <p:cNvPr id="9" name="TextBox 9"/>
              <p:cNvSpPr txBox="true"/>
              <p:nvPr/>
            </p:nvSpPr>
            <p:spPr>
              <a:xfrm flipH="false" flipV="false" rot="0">
                <a:off x="5557276" y="3582032"/>
                <a:ext cx="499095" cy="499095"/>
              </a:xfrm>
              <a:prstGeom prst="rect">
                <a:avLst/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01</a:t>
                </a:r>
                <a:endParaRPr lang="en-US" sz="11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flipH="false" flipV="false" rot="0">
              <a:off x="6122929" y="2120547"/>
              <a:ext cx="5218171" cy="1960580"/>
              <a:chOff x="6122929" y="2120547"/>
              <a:chExt cx="5218171" cy="1960580"/>
            </a:xfrm>
          </p:grpSpPr>
          <p:sp>
            <p:nvSpPr>
              <p:cNvPr id="11" name="AutoShape 11"/>
              <p:cNvSpPr/>
              <p:nvPr/>
            </p:nvSpPr>
            <p:spPr>
              <a:xfrm flipH="false" flipV="false" rot="0">
                <a:off x="6212011" y="2120547"/>
                <a:ext cx="5129089" cy="1868694"/>
              </a:xfrm>
              <a:prstGeom prst="roundRect">
                <a:avLst>
                  <a:gd fmla="val 11100" name="adj"/>
                </a:avLst>
              </a:prstGeom>
              <a:ln w="1270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6622024" y="2205898"/>
                <a:ext cx="4486864" cy="67841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Financial Leverage</a:t>
                </a:r>
                <a:endParaRPr lang="en-US" sz="1100"/>
              </a:p>
            </p:txBody>
          </p:sp>
          <p:sp>
            <p:nvSpPr>
              <p:cNvPr id="13" name="TextBox 13"/>
              <p:cNvSpPr txBox="true"/>
              <p:nvPr/>
            </p:nvSpPr>
            <p:spPr>
              <a:xfrm flipH="false" flipV="false" rot="0">
                <a:off x="6622024" y="2884311"/>
                <a:ext cx="4486864" cy="98530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Investors gain exposure to high-value assets with lower capital requirements, amplifying potential returns.</a:t>
                </a:r>
                <a:endParaRPr lang="en-US" sz="1100"/>
              </a:p>
            </p:txBody>
          </p:sp>
          <p:sp>
            <p:nvSpPr>
              <p:cNvPr id="14" name="TextBox 14"/>
              <p:cNvSpPr txBox="true"/>
              <p:nvPr/>
            </p:nvSpPr>
            <p:spPr>
              <a:xfrm flipH="false" flipV="false" rot="0">
                <a:off x="6122929" y="3582032"/>
                <a:ext cx="499095" cy="499095"/>
              </a:xfrm>
              <a:prstGeom prst="rect">
                <a:avLst/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02</a:t>
                </a:r>
                <a:endParaRPr lang="en-US" sz="11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flipH="false" flipV="false" rot="0">
              <a:off x="838200" y="4136405"/>
              <a:ext cx="5218171" cy="1932608"/>
              <a:chOff x="838200" y="4136405"/>
              <a:chExt cx="5218171" cy="1932608"/>
            </a:xfrm>
          </p:grpSpPr>
          <p:sp>
            <p:nvSpPr>
              <p:cNvPr id="16" name="AutoShape 16"/>
              <p:cNvSpPr/>
              <p:nvPr/>
            </p:nvSpPr>
            <p:spPr>
              <a:xfrm flipH="false" flipV="false" rot="0">
                <a:off x="838200" y="4200319"/>
                <a:ext cx="5129089" cy="1868694"/>
              </a:xfrm>
              <a:prstGeom prst="roundRect">
                <a:avLst>
                  <a:gd fmla="val 11100" name="adj"/>
                </a:avLst>
              </a:prstGeom>
              <a:ln w="1270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7" name="TextBox 17"/>
              <p:cNvSpPr txBox="true"/>
              <p:nvPr/>
            </p:nvSpPr>
            <p:spPr>
              <a:xfrm flipH="false" flipV="false" rot="0">
                <a:off x="1070413" y="4285670"/>
                <a:ext cx="4486864" cy="67841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Consumption Incentive</a:t>
                </a:r>
                <a:endParaRPr lang="en-US" sz="1100"/>
              </a:p>
            </p:txBody>
          </p:sp>
          <p:sp>
            <p:nvSpPr>
              <p:cNvPr id="18" name="TextBox 18"/>
              <p:cNvSpPr txBox="true"/>
              <p:nvPr/>
            </p:nvSpPr>
            <p:spPr>
              <a:xfrm flipH="false" flipV="false" rot="0">
                <a:off x="1070413" y="4964083"/>
                <a:ext cx="4486864" cy="98530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Users are rewarded for participation, effectively turning ordinary consumption into an investment opportunity, achieving a state of "getting free."</a:t>
                </a:r>
                <a:endParaRPr lang="en-US" sz="1100"/>
              </a:p>
            </p:txBody>
          </p:sp>
          <p:sp>
            <p:nvSpPr>
              <p:cNvPr id="19" name="TextBox 19"/>
              <p:cNvSpPr txBox="true"/>
              <p:nvPr/>
            </p:nvSpPr>
            <p:spPr>
              <a:xfrm flipH="false" flipV="false" rot="0">
                <a:off x="5557276" y="4136405"/>
                <a:ext cx="499095" cy="499095"/>
              </a:xfrm>
              <a:prstGeom prst="rect">
                <a:avLst/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03</a:t>
                </a:r>
                <a:endParaRPr lang="en-US" sz="11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flipH="false" flipV="false" rot="0">
              <a:off x="6122929" y="4136405"/>
              <a:ext cx="5218171" cy="1932608"/>
              <a:chOff x="6122929" y="4136405"/>
              <a:chExt cx="5218171" cy="1932608"/>
            </a:xfrm>
          </p:grpSpPr>
          <p:sp>
            <p:nvSpPr>
              <p:cNvPr id="21" name="TextBox 21"/>
              <p:cNvSpPr txBox="true"/>
              <p:nvPr/>
            </p:nvSpPr>
            <p:spPr>
              <a:xfrm flipH="false" flipV="false" rot="0">
                <a:off x="6622024" y="4285670"/>
                <a:ext cx="4486864" cy="67841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Value Redemption</a:t>
                </a:r>
                <a:endParaRPr lang="en-US" sz="1100"/>
              </a:p>
            </p:txBody>
          </p:sp>
          <p:sp>
            <p:nvSpPr>
              <p:cNvPr id="22" name="TextBox 22"/>
              <p:cNvSpPr txBox="true"/>
              <p:nvPr/>
            </p:nvSpPr>
            <p:spPr>
              <a:xfrm flipH="false" flipV="false" rot="0">
                <a:off x="6622024" y="4964083"/>
                <a:ext cx="4486864" cy="98530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GFC tokens can be redeemed for a share of the underlying asset pool or used for merchant transactions within the ecosystem.</a:t>
                </a:r>
                <a:endParaRPr lang="en-US" sz="110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H="false" flipV="false" rot="0">
                <a:off x="6212011" y="4200319"/>
                <a:ext cx="5129089" cy="1868694"/>
              </a:xfrm>
              <a:prstGeom prst="roundRect">
                <a:avLst>
                  <a:gd fmla="val 11100" name="adj"/>
                </a:avLst>
              </a:prstGeom>
              <a:ln w="1270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24" name="TextBox 24"/>
              <p:cNvSpPr txBox="true"/>
              <p:nvPr/>
            </p:nvSpPr>
            <p:spPr>
              <a:xfrm flipH="false" flipV="false" rot="0">
                <a:off x="6122929" y="4136405"/>
                <a:ext cx="499095" cy="499095"/>
              </a:xfrm>
              <a:prstGeom prst="rect">
                <a:avLst/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04</a:t>
                </a:r>
                <a:endParaRPr lang="en-US" sz="1100"/>
              </a:p>
            </p:txBody>
          </p:sp>
        </p:grpSp>
      </p:grpSp>
      <p:sp>
        <p:nvSpPr>
          <p:cNvPr id="25" name="TextBox 25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How GFC Works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130300"/>
            <a:ext cx="7200900" cy="2356695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The GFC Advantage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660400" y="3679313"/>
            <a:ext cx="5435600" cy="1128661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t" anchorCtr="false" bIns="45720" lIns="91440" rIns="91440" rtlCol="false" tIns="45720" vert="horz" wrap="square"/>
          <a:lstStyle/>
          <a:p>
            <a:pPr algn="l">
              <a:lnSpc>
                <a:spcPct val="120000"/>
              </a:lnSpc>
              <a:spcBef>
                <a:spcPts val="1000"/>
              </a:spcBef>
              <a:defRPr/>
            </a:pPr>
            <a:r>
              <a:rPr b="false" i="false" lang="en-US" sz="24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By fusing cutting-edge technology with a deep understanding of global finance, GFC offers a unique value proposition that sets it apart from all other digital asset solutions.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3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9da4e57-1270-4af7-91d1-c104eb34f1eb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400" y="1130301"/>
            <a:ext cx="10858500" cy="5003800"/>
            <a:chOff x="660400" y="1130301"/>
            <a:chExt cx="10858500" cy="5003800"/>
          </a:xfrm>
        </p:grpSpPr>
        <p:sp>
          <p:nvSpPr>
            <p:cNvPr id="4" name="TextBox 4"/>
            <p:cNvSpPr txBox="true"/>
            <p:nvPr/>
          </p:nvSpPr>
          <p:spPr>
            <a:xfrm flipH="false" flipV="false" rot="0">
              <a:off x="660400" y="1130301"/>
              <a:ext cx="10858500" cy="552480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t" anchorCtr="true" bIns="45720" lIns="91440" rIns="91440" rtlCol="false" tIns="45720" vert="horz" wrap="square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true" i="false" lang="en-US" strike="noStrike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A Win-Win Proposition for All Stakeholders</a:t>
              </a:r>
              <a:endParaRPr lang="en-US" sz="1100"/>
            </a:p>
          </p:txBody>
        </p:sp>
        <p:grpSp>
          <p:nvGrpSpPr>
            <p:cNvPr id="5" name="Group 5"/>
            <p:cNvGrpSpPr/>
            <p:nvPr/>
          </p:nvGrpSpPr>
          <p:grpSpPr>
            <a:xfrm flipH="false" flipV="false" rot="0">
              <a:off x="660400" y="2889957"/>
              <a:ext cx="3497090" cy="3244144"/>
              <a:chOff x="660350" y="4388846"/>
              <a:chExt cx="2084166" cy="2118248"/>
            </a:xfrm>
          </p:grpSpPr>
          <p:sp>
            <p:nvSpPr>
              <p:cNvPr id="6" name="TextBox 6"/>
              <p:cNvSpPr txBox="true"/>
              <p:nvPr/>
            </p:nvSpPr>
            <p:spPr>
              <a:xfrm flipH="false" flipV="false" rot="0">
                <a:off x="660400" y="4388846"/>
                <a:ext cx="2084067" cy="548089"/>
              </a:xfrm>
              <a:prstGeom prst="rect">
                <a:avLst/>
              </a:prstGeom>
              <a:solidFill>
                <a:srgbClr val="FFFFFF">
                  <a:alpha val="5098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true" bIns="45720" lIns="91440" rIns="91440" rtlCol="false" tIns="45720" vert="horz" wrap="squar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For Investors</a:t>
                </a:r>
                <a:endParaRPr lang="en-US" sz="110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H="false" flipV="false" rot="0">
                <a:off x="660350" y="4388847"/>
                <a:ext cx="2084166" cy="0"/>
              </a:xfrm>
              <a:prstGeom prst="line">
                <a:avLst/>
              </a:prstGeom>
              <a:ln w="50800">
                <a:solidFill>
                  <a:srgbClr val="F84D4D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660400" y="4991030"/>
                <a:ext cx="2084067" cy="151606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tru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false" i="false" lang="en-US" strike="noStrike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Gain unprecedented access to a previously illiquid asset class with high-yield potential through financial leverage.</a:t>
                </a:r>
                <a:endParaRPr lang="en-US" sz="11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flipH="false" flipV="false" rot="0">
              <a:off x="4341106" y="2889957"/>
              <a:ext cx="3497090" cy="3244144"/>
              <a:chOff x="660350" y="4388846"/>
              <a:chExt cx="2084166" cy="2118248"/>
            </a:xfrm>
          </p:grpSpPr>
          <p:sp>
            <p:nvSpPr>
              <p:cNvPr id="10" name="TextBox 10"/>
              <p:cNvSpPr txBox="true"/>
              <p:nvPr/>
            </p:nvSpPr>
            <p:spPr>
              <a:xfrm flipH="false" flipV="false" rot="0">
                <a:off x="660400" y="4388846"/>
                <a:ext cx="2084067" cy="548089"/>
              </a:xfrm>
              <a:prstGeom prst="rect">
                <a:avLst/>
              </a:prstGeom>
              <a:solidFill>
                <a:srgbClr val="FFFFFF">
                  <a:alpha val="5098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true" bIns="45720" lIns="91440" rIns="91440" rtlCol="false" tIns="45720" vert="horz" wrap="squar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For Merchants</a:t>
                </a:r>
                <a:endParaRPr lang="en-US" sz="1100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H="false" flipV="false" rot="0">
                <a:off x="660350" y="4388847"/>
                <a:ext cx="2084166" cy="0"/>
              </a:xfrm>
              <a:prstGeom prst="line">
                <a:avLst/>
              </a:prstGeom>
              <a:ln w="50800">
                <a:solidFill>
                  <a:srgbClr val="F84D4D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660400" y="4991030"/>
                <a:ext cx="2084067" cy="151606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tru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false" i="false" lang="en-US" strike="noStrike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Drastically reduce inventory carrying costs and access a new, highly engaged consumer base through our incentivized platform.</a:t>
                </a:r>
                <a:endParaRPr lang="en-US" sz="11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flipH="false" flipV="false" rot="0">
              <a:off x="8021810" y="2889957"/>
              <a:ext cx="3497090" cy="3244144"/>
              <a:chOff x="660350" y="4388846"/>
              <a:chExt cx="2084166" cy="2118248"/>
            </a:xfrm>
          </p:grpSpPr>
          <p:sp>
            <p:nvSpPr>
              <p:cNvPr id="14" name="TextBox 14"/>
              <p:cNvSpPr txBox="true"/>
              <p:nvPr/>
            </p:nvSpPr>
            <p:spPr>
              <a:xfrm flipH="false" flipV="false" rot="0">
                <a:off x="660400" y="4388846"/>
                <a:ext cx="2084067" cy="548089"/>
              </a:xfrm>
              <a:prstGeom prst="rect">
                <a:avLst/>
              </a:prstGeom>
              <a:solidFill>
                <a:srgbClr val="FFFFFF">
                  <a:alpha val="5098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true" bIns="45720" lIns="91440" rIns="91440" rtlCol="false" tIns="45720" vert="horz" wrap="square"/>
              <a:lstStyle/>
              <a:p>
                <a:pPr algn="ctr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For Consumers</a:t>
                </a:r>
                <a:endParaRPr lang="en-US" sz="110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H="false" flipV="false" rot="0">
                <a:off x="660350" y="4388847"/>
                <a:ext cx="2084166" cy="0"/>
              </a:xfrm>
              <a:prstGeom prst="line">
                <a:avLst/>
              </a:prstGeom>
              <a:ln w="50800">
                <a:solidFill>
                  <a:srgbClr val="F84D4D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6" name="TextBox 16"/>
              <p:cNvSpPr txBox="true"/>
              <p:nvPr/>
            </p:nvSpPr>
            <p:spPr>
              <a:xfrm flipH="false" flipV="false" rot="0">
                <a:off x="660400" y="4991030"/>
                <a:ext cx="2084067" cy="1516064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tru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false" i="false" lang="en-US" strike="noStrike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Transform your everyday spending into a value-generating activity, earning rewards and accessing exclusive deals.</a:t>
                </a:r>
                <a:endParaRPr lang="en-US" sz="1100"/>
              </a:p>
            </p:txBody>
          </p:sp>
        </p:grpSp>
      </p:grpSp>
      <p:sp>
        <p:nvSpPr>
          <p:cNvPr id="17" name="TextBox 17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Key Benefits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578f8aa-fb36-45f1-9812-85adbc72d517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400" y="1151810"/>
            <a:ext cx="10858500" cy="4766390"/>
            <a:chOff x="660400" y="1151810"/>
            <a:chExt cx="10858500" cy="4766390"/>
          </a:xfrm>
        </p:grpSpPr>
        <p:sp>
          <p:nvSpPr>
            <p:cNvPr id="4" name="TextBox 4"/>
            <p:cNvSpPr txBox="true"/>
            <p:nvPr/>
          </p:nvSpPr>
          <p:spPr>
            <a:xfrm flipH="false" flipV="false" rot="0">
              <a:off x="660400" y="1151810"/>
              <a:ext cx="10858500" cy="567585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t" anchorCtr="true" bIns="45720" lIns="91440" rIns="91440" rtlCol="false" tIns="45720" vert="horz" wrap="square"/>
            <a:lstStyle/>
            <a:p>
              <a:pPr algn="ctr">
                <a:defRPr/>
              </a:pPr>
              <a:r>
                <a:rPr b="true" i="false" lang="en-US" strike="noStrike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Turning Buying into Getting Free</a:t>
              </a:r>
              <a:endParaRPr lang="en-US" sz="1100"/>
            </a:p>
          </p:txBody>
        </p:sp>
        <p:sp>
          <p:nvSpPr>
            <p:cNvPr id="5" name="AutoShape 5"/>
            <p:cNvSpPr/>
            <p:nvPr/>
          </p:nvSpPr>
          <p:spPr>
            <a:xfrm flipH="false" flipV="false" rot="0">
              <a:off x="10845800" y="1869347"/>
              <a:ext cx="673100" cy="139700"/>
            </a:xfrm>
            <a:prstGeom prst="rect">
              <a:avLst/>
            </a:prstGeom>
            <a:solidFill>
              <a:srgbClr val="3255C8">
                <a:alpha val="100000"/>
              </a:srgbClr>
            </a:solidFill>
            <a:ln>
              <a:prstDash val="solid"/>
              <a:headEnd type="none"/>
              <a:tailEnd type="none"/>
            </a:ln>
          </p:spPr>
        </p:sp>
        <p:grpSp>
          <p:nvGrpSpPr>
            <p:cNvPr id="6" name="Group 6"/>
            <p:cNvGrpSpPr/>
            <p:nvPr/>
          </p:nvGrpSpPr>
          <p:grpSpPr>
            <a:xfrm flipH="false" flipV="false" rot="0">
              <a:off x="901700" y="2070100"/>
              <a:ext cx="10426700" cy="1130300"/>
              <a:chOff x="901700" y="2070100"/>
              <a:chExt cx="10426700" cy="1130300"/>
            </a:xfrm>
          </p:grpSpPr>
          <p:sp>
            <p:nvSpPr>
              <p:cNvPr id="7" name="AutoShape 7"/>
              <p:cNvSpPr/>
              <p:nvPr/>
            </p:nvSpPr>
            <p:spPr>
              <a:xfrm flipH="false" flipV="false" rot="0">
                <a:off x="901700" y="2070100"/>
                <a:ext cx="10426700" cy="1130300"/>
              </a:xfrm>
              <a:prstGeom prst="rect">
                <a:avLst/>
              </a:prstGeom>
              <a:solidFill>
                <a:srgbClr val="FFFFFF">
                  <a:alpha val="20000"/>
                  <a:lumMod val="25000"/>
                  <a:lumOff val="75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2144104" y="2231102"/>
                <a:ext cx="9146196" cy="338554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From Passive to Active</a:t>
                </a:r>
                <a:endParaRPr lang="en-US" sz="1100"/>
              </a:p>
            </p:txBody>
          </p:sp>
          <p:sp>
            <p:nvSpPr>
              <p:cNvPr id="9" name="TextBox 9"/>
              <p:cNvSpPr txBox="true"/>
              <p:nvPr/>
            </p:nvSpPr>
            <p:spPr>
              <a:xfrm flipH="false" flipV="false" rot="0">
                <a:off x="2144104" y="2569656"/>
                <a:ext cx="9146196" cy="63074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We shift the paradigm from passive consumption to active value creation, where users are rewarded for their participation.</a:t>
                </a:r>
                <a:endParaRPr lang="en-US" sz="1100"/>
              </a:p>
            </p:txBody>
          </p:sp>
          <p:sp>
            <p:nvSpPr>
              <p:cNvPr id="10" name="AutoShape 10"/>
              <p:cNvSpPr/>
              <p:nvPr/>
            </p:nvSpPr>
            <p:spPr>
              <a:xfrm flipH="false" flipV="false" rot="0">
                <a:off x="1227407" y="2339755"/>
                <a:ext cx="590989" cy="590989"/>
              </a:xfrm>
              <a:prstGeom prst="ellipse">
                <a:avLst/>
              </a:prstGeom>
              <a:solidFill>
                <a:srgbClr val="3255C8">
                  <a:alpha val="100000"/>
                </a:srgbClr>
              </a:solidFill>
              <a:ln>
                <a:headEnd type="none"/>
                <a:tailEnd type="none"/>
              </a:ln>
            </p:spPr>
          </p:sp>
          <p:sp>
            <p:nvSpPr>
              <p:cNvPr id="11" name="AutoShape 11"/>
              <p:cNvSpPr/>
              <p:nvPr/>
            </p:nvSpPr>
            <p:spPr>
              <a:xfrm flipH="false" flipV="false" rot="0">
                <a:off x="1372196" y="2521263"/>
                <a:ext cx="301411" cy="227974"/>
              </a:xfrm>
              <a:custGeom>
                <a:rect b="b" l="l" r="r" t="t"/>
                <a:pathLst>
                  <a:path h="459593" w="607639">
                    <a:moveTo>
                      <a:pt x="267016" y="275732"/>
                    </a:moveTo>
                    <a:cubicBezTo>
                      <a:pt x="251707" y="275732"/>
                      <a:pt x="239335" y="288084"/>
                      <a:pt x="239335" y="303369"/>
                    </a:cubicBezTo>
                    <a:cubicBezTo>
                      <a:pt x="239335" y="318565"/>
                      <a:pt x="251707" y="330917"/>
                      <a:pt x="267016" y="330917"/>
                    </a:cubicBezTo>
                    <a:lnTo>
                      <a:pt x="377471" y="330917"/>
                    </a:lnTo>
                    <a:cubicBezTo>
                      <a:pt x="392691" y="330917"/>
                      <a:pt x="405063" y="318565"/>
                      <a:pt x="405063" y="303369"/>
                    </a:cubicBezTo>
                    <a:cubicBezTo>
                      <a:pt x="405063" y="288084"/>
                      <a:pt x="392691" y="275732"/>
                      <a:pt x="377471" y="275732"/>
                    </a:cubicBezTo>
                    <a:close/>
                    <a:moveTo>
                      <a:pt x="138136" y="266579"/>
                    </a:moveTo>
                    <a:cubicBezTo>
                      <a:pt x="122827" y="266579"/>
                      <a:pt x="110456" y="278931"/>
                      <a:pt x="110456" y="294127"/>
                    </a:cubicBezTo>
                    <a:lnTo>
                      <a:pt x="110456" y="312522"/>
                    </a:lnTo>
                    <a:cubicBezTo>
                      <a:pt x="110456" y="327807"/>
                      <a:pt x="122827" y="340159"/>
                      <a:pt x="138136" y="340159"/>
                    </a:cubicBezTo>
                    <a:lnTo>
                      <a:pt x="156471" y="340159"/>
                    </a:lnTo>
                    <a:cubicBezTo>
                      <a:pt x="171780" y="340159"/>
                      <a:pt x="184152" y="327807"/>
                      <a:pt x="184152" y="312522"/>
                    </a:cubicBezTo>
                    <a:lnTo>
                      <a:pt x="184152" y="294127"/>
                    </a:lnTo>
                    <a:cubicBezTo>
                      <a:pt x="184152" y="278931"/>
                      <a:pt x="171780" y="266579"/>
                      <a:pt x="156471" y="266579"/>
                    </a:cubicBezTo>
                    <a:close/>
                    <a:moveTo>
                      <a:pt x="0" y="202241"/>
                    </a:moveTo>
                    <a:lnTo>
                      <a:pt x="607639" y="202241"/>
                    </a:lnTo>
                    <a:lnTo>
                      <a:pt x="607639" y="432045"/>
                    </a:lnTo>
                    <a:cubicBezTo>
                      <a:pt x="607639" y="447241"/>
                      <a:pt x="595267" y="459593"/>
                      <a:pt x="579958" y="459593"/>
                    </a:cubicBezTo>
                    <a:lnTo>
                      <a:pt x="27592" y="459593"/>
                    </a:lnTo>
                    <a:cubicBezTo>
                      <a:pt x="12372" y="459593"/>
                      <a:pt x="0" y="447241"/>
                      <a:pt x="0" y="432045"/>
                    </a:cubicBezTo>
                    <a:close/>
                    <a:moveTo>
                      <a:pt x="27592" y="0"/>
                    </a:moveTo>
                    <a:lnTo>
                      <a:pt x="579958" y="0"/>
                    </a:lnTo>
                    <a:cubicBezTo>
                      <a:pt x="595267" y="0"/>
                      <a:pt x="607639" y="12347"/>
                      <a:pt x="607639" y="27625"/>
                    </a:cubicBezTo>
                    <a:lnTo>
                      <a:pt x="607639" y="128711"/>
                    </a:lnTo>
                    <a:lnTo>
                      <a:pt x="0" y="128711"/>
                    </a:lnTo>
                    <a:lnTo>
                      <a:pt x="0" y="27625"/>
                    </a:lnTo>
                    <a:cubicBezTo>
                      <a:pt x="0" y="12347"/>
                      <a:pt x="12372" y="0"/>
                      <a:pt x="27592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 flipH="false" flipV="false" rot="0">
              <a:off x="901700" y="3429000"/>
              <a:ext cx="10426700" cy="1130300"/>
              <a:chOff x="901700" y="3429000"/>
              <a:chExt cx="10426700" cy="1130300"/>
            </a:xfrm>
          </p:grpSpPr>
          <p:sp>
            <p:nvSpPr>
              <p:cNvPr id="13" name="AutoShape 13"/>
              <p:cNvSpPr/>
              <p:nvPr/>
            </p:nvSpPr>
            <p:spPr>
              <a:xfrm flipH="false" flipV="false" rot="0">
                <a:off x="901700" y="3429000"/>
                <a:ext cx="10426700" cy="1130300"/>
              </a:xfrm>
              <a:prstGeom prst="rect">
                <a:avLst/>
              </a:prstGeom>
              <a:solidFill>
                <a:srgbClr val="FFFFFF">
                  <a:alpha val="20000"/>
                  <a:lumMod val="25000"/>
                  <a:lumOff val="75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14" name="TextBox 14"/>
              <p:cNvSpPr txBox="true"/>
              <p:nvPr/>
            </p:nvSpPr>
            <p:spPr>
              <a:xfrm flipH="false" flipV="false" rot="0">
                <a:off x="2144104" y="3464225"/>
                <a:ext cx="9146196" cy="46433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Powered by Leverage</a:t>
                </a:r>
                <a:endParaRPr lang="en-US" sz="1100"/>
              </a:p>
            </p:txBody>
          </p:sp>
          <p:sp>
            <p:nvSpPr>
              <p:cNvPr id="15" name="TextBox 15"/>
              <p:cNvSpPr txBox="true"/>
              <p:nvPr/>
            </p:nvSpPr>
            <p:spPr>
              <a:xfrm flipH="false" flipV="false" rot="0">
                <a:off x="2144104" y="3928556"/>
                <a:ext cx="9146196" cy="63074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Financial leverage is the key mechanism that allows us to offer significant rewards, effectively subsidizing consumer purchases.</a:t>
                </a:r>
                <a:endParaRPr lang="en-US" sz="110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H="false" flipV="false" rot="0">
                <a:off x="1227407" y="3698655"/>
                <a:ext cx="590989" cy="590989"/>
              </a:xfrm>
              <a:prstGeom prst="ellipse">
                <a:avLst/>
              </a:prstGeom>
              <a:solidFill>
                <a:srgbClr val="3255C8">
                  <a:alpha val="100000"/>
                </a:srgbClr>
              </a:solidFill>
              <a:ln>
                <a:headEnd type="none"/>
                <a:tailEnd type="none"/>
              </a:ln>
            </p:spPr>
          </p:sp>
          <p:sp>
            <p:nvSpPr>
              <p:cNvPr id="17" name="AutoShape 17"/>
              <p:cNvSpPr/>
              <p:nvPr/>
            </p:nvSpPr>
            <p:spPr>
              <a:xfrm flipH="false" flipV="false" rot="0">
                <a:off x="1372196" y="3863759"/>
                <a:ext cx="301411" cy="260782"/>
              </a:xfrm>
              <a:custGeom>
                <a:rect b="b" l="l" r="r" t="t"/>
                <a:pathLst>
                  <a:path h="523595" w="605169">
                    <a:moveTo>
                      <a:pt x="111815" y="401305"/>
                    </a:moveTo>
                    <a:lnTo>
                      <a:pt x="427799" y="401305"/>
                    </a:lnTo>
                    <a:cubicBezTo>
                      <a:pt x="440823" y="401305"/>
                      <a:pt x="451266" y="411847"/>
                      <a:pt x="451266" y="424732"/>
                    </a:cubicBezTo>
                    <a:cubicBezTo>
                      <a:pt x="451266" y="437734"/>
                      <a:pt x="440823" y="448159"/>
                      <a:pt x="427799" y="448159"/>
                    </a:cubicBezTo>
                    <a:lnTo>
                      <a:pt x="420172" y="448159"/>
                    </a:lnTo>
                    <a:cubicBezTo>
                      <a:pt x="423458" y="455070"/>
                      <a:pt x="425335" y="462801"/>
                      <a:pt x="425335" y="471001"/>
                    </a:cubicBezTo>
                    <a:cubicBezTo>
                      <a:pt x="425335" y="500051"/>
                      <a:pt x="401633" y="523595"/>
                      <a:pt x="372651" y="523595"/>
                    </a:cubicBezTo>
                    <a:cubicBezTo>
                      <a:pt x="343552" y="523595"/>
                      <a:pt x="319851" y="500051"/>
                      <a:pt x="319851" y="471001"/>
                    </a:cubicBezTo>
                    <a:cubicBezTo>
                      <a:pt x="319851" y="462801"/>
                      <a:pt x="321728" y="455070"/>
                      <a:pt x="325013" y="448159"/>
                    </a:cubicBezTo>
                    <a:lnTo>
                      <a:pt x="220585" y="448159"/>
                    </a:lnTo>
                    <a:cubicBezTo>
                      <a:pt x="223988" y="455070"/>
                      <a:pt x="225865" y="462801"/>
                      <a:pt x="225865" y="471001"/>
                    </a:cubicBezTo>
                    <a:cubicBezTo>
                      <a:pt x="225865" y="500051"/>
                      <a:pt x="202163" y="523595"/>
                      <a:pt x="173064" y="523595"/>
                    </a:cubicBezTo>
                    <a:cubicBezTo>
                      <a:pt x="143965" y="523595"/>
                      <a:pt x="120381" y="500051"/>
                      <a:pt x="120381" y="471001"/>
                    </a:cubicBezTo>
                    <a:cubicBezTo>
                      <a:pt x="120381" y="462801"/>
                      <a:pt x="122141" y="455070"/>
                      <a:pt x="125543" y="448159"/>
                    </a:cubicBezTo>
                    <a:lnTo>
                      <a:pt x="111815" y="448159"/>
                    </a:lnTo>
                    <a:cubicBezTo>
                      <a:pt x="98791" y="448159"/>
                      <a:pt x="88348" y="437734"/>
                      <a:pt x="88348" y="424732"/>
                    </a:cubicBezTo>
                    <a:cubicBezTo>
                      <a:pt x="88348" y="411847"/>
                      <a:pt x="98791" y="401305"/>
                      <a:pt x="111815" y="401305"/>
                    </a:cubicBezTo>
                    <a:close/>
                    <a:moveTo>
                      <a:pt x="130818" y="90535"/>
                    </a:moveTo>
                    <a:lnTo>
                      <a:pt x="132812" y="90535"/>
                    </a:lnTo>
                    <a:cubicBezTo>
                      <a:pt x="141255" y="90535"/>
                      <a:pt x="147705" y="97448"/>
                      <a:pt x="147705" y="106119"/>
                    </a:cubicBezTo>
                    <a:lnTo>
                      <a:pt x="147705" y="118423"/>
                    </a:lnTo>
                    <a:cubicBezTo>
                      <a:pt x="147939" y="118540"/>
                      <a:pt x="148174" y="118657"/>
                      <a:pt x="148408" y="118657"/>
                    </a:cubicBezTo>
                    <a:lnTo>
                      <a:pt x="160252" y="118657"/>
                    </a:lnTo>
                    <a:cubicBezTo>
                      <a:pt x="168696" y="118657"/>
                      <a:pt x="175849" y="125922"/>
                      <a:pt x="175849" y="134593"/>
                    </a:cubicBezTo>
                    <a:lnTo>
                      <a:pt x="175849" y="136585"/>
                    </a:lnTo>
                    <a:cubicBezTo>
                      <a:pt x="175849" y="144904"/>
                      <a:pt x="169047" y="151466"/>
                      <a:pt x="160252" y="151466"/>
                    </a:cubicBezTo>
                    <a:lnTo>
                      <a:pt x="148643" y="151466"/>
                    </a:lnTo>
                    <a:cubicBezTo>
                      <a:pt x="148291" y="151583"/>
                      <a:pt x="147822" y="152052"/>
                      <a:pt x="147705" y="152286"/>
                    </a:cubicBezTo>
                    <a:lnTo>
                      <a:pt x="147705" y="164004"/>
                    </a:lnTo>
                    <a:cubicBezTo>
                      <a:pt x="147705" y="172675"/>
                      <a:pt x="141255" y="179588"/>
                      <a:pt x="132812" y="179588"/>
                    </a:cubicBezTo>
                    <a:lnTo>
                      <a:pt x="130818" y="179588"/>
                    </a:lnTo>
                    <a:cubicBezTo>
                      <a:pt x="122257" y="179588"/>
                      <a:pt x="114869" y="172440"/>
                      <a:pt x="114869" y="164004"/>
                    </a:cubicBezTo>
                    <a:lnTo>
                      <a:pt x="114869" y="152169"/>
                    </a:lnTo>
                    <a:cubicBezTo>
                      <a:pt x="114869" y="151935"/>
                      <a:pt x="114752" y="151583"/>
                      <a:pt x="114752" y="151466"/>
                    </a:cubicBezTo>
                    <a:lnTo>
                      <a:pt x="102439" y="151466"/>
                    </a:lnTo>
                    <a:cubicBezTo>
                      <a:pt x="93644" y="151466"/>
                      <a:pt x="86725" y="144904"/>
                      <a:pt x="86725" y="136585"/>
                    </a:cubicBezTo>
                    <a:lnTo>
                      <a:pt x="86725" y="134593"/>
                    </a:lnTo>
                    <a:cubicBezTo>
                      <a:pt x="86725" y="125922"/>
                      <a:pt x="93878" y="118657"/>
                      <a:pt x="102439" y="118657"/>
                    </a:cubicBezTo>
                    <a:lnTo>
                      <a:pt x="114869" y="118657"/>
                    </a:lnTo>
                    <a:lnTo>
                      <a:pt x="114869" y="106119"/>
                    </a:lnTo>
                    <a:cubicBezTo>
                      <a:pt x="114869" y="97683"/>
                      <a:pt x="122257" y="90535"/>
                      <a:pt x="130818" y="90535"/>
                    </a:cubicBezTo>
                    <a:close/>
                    <a:moveTo>
                      <a:pt x="131875" y="57396"/>
                    </a:moveTo>
                    <a:cubicBezTo>
                      <a:pt x="89051" y="57396"/>
                      <a:pt x="54205" y="92185"/>
                      <a:pt x="54205" y="134939"/>
                    </a:cubicBezTo>
                    <a:cubicBezTo>
                      <a:pt x="54205" y="177694"/>
                      <a:pt x="89051" y="212483"/>
                      <a:pt x="131875" y="212483"/>
                    </a:cubicBezTo>
                    <a:cubicBezTo>
                      <a:pt x="174699" y="212483"/>
                      <a:pt x="209545" y="177694"/>
                      <a:pt x="209545" y="134939"/>
                    </a:cubicBezTo>
                    <a:cubicBezTo>
                      <a:pt x="209545" y="92185"/>
                      <a:pt x="174699" y="57396"/>
                      <a:pt x="131875" y="57396"/>
                    </a:cubicBezTo>
                    <a:close/>
                    <a:moveTo>
                      <a:pt x="515297" y="0"/>
                    </a:moveTo>
                    <a:lnTo>
                      <a:pt x="581704" y="0"/>
                    </a:lnTo>
                    <a:cubicBezTo>
                      <a:pt x="594610" y="0"/>
                      <a:pt x="605169" y="10425"/>
                      <a:pt x="605169" y="23427"/>
                    </a:cubicBezTo>
                    <a:cubicBezTo>
                      <a:pt x="605169" y="36312"/>
                      <a:pt x="594610" y="46854"/>
                      <a:pt x="581704" y="46854"/>
                    </a:cubicBezTo>
                    <a:lnTo>
                      <a:pt x="517761" y="46854"/>
                    </a:lnTo>
                    <a:lnTo>
                      <a:pt x="475758" y="204283"/>
                    </a:lnTo>
                    <a:cubicBezTo>
                      <a:pt x="475289" y="206157"/>
                      <a:pt x="474585" y="207563"/>
                      <a:pt x="473646" y="209203"/>
                    </a:cubicBezTo>
                    <a:lnTo>
                      <a:pt x="440091" y="333366"/>
                    </a:lnTo>
                    <a:cubicBezTo>
                      <a:pt x="436923" y="345196"/>
                      <a:pt x="424956" y="354450"/>
                      <a:pt x="412871" y="354450"/>
                    </a:cubicBezTo>
                    <a:lnTo>
                      <a:pt x="125891" y="354450"/>
                    </a:lnTo>
                    <a:cubicBezTo>
                      <a:pt x="113337" y="354450"/>
                      <a:pt x="102191" y="344259"/>
                      <a:pt x="100901" y="331609"/>
                    </a:cubicBezTo>
                    <a:lnTo>
                      <a:pt x="93978" y="260976"/>
                    </a:lnTo>
                    <a:cubicBezTo>
                      <a:pt x="39656" y="244695"/>
                      <a:pt x="0" y="194327"/>
                      <a:pt x="0" y="134939"/>
                    </a:cubicBezTo>
                    <a:cubicBezTo>
                      <a:pt x="0" y="62316"/>
                      <a:pt x="59132" y="3280"/>
                      <a:pt x="131875" y="3280"/>
                    </a:cubicBezTo>
                    <a:cubicBezTo>
                      <a:pt x="201801" y="3280"/>
                      <a:pt x="259056" y="57747"/>
                      <a:pt x="263515" y="126506"/>
                    </a:cubicBezTo>
                    <a:lnTo>
                      <a:pt x="447834" y="126506"/>
                    </a:lnTo>
                    <a:lnTo>
                      <a:pt x="472942" y="32095"/>
                    </a:lnTo>
                    <a:cubicBezTo>
                      <a:pt x="477870" y="13588"/>
                      <a:pt x="496173" y="0"/>
                      <a:pt x="515297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</p:grpSp>
        <p:grpSp>
          <p:nvGrpSpPr>
            <p:cNvPr id="18" name="Group 18"/>
            <p:cNvGrpSpPr/>
            <p:nvPr/>
          </p:nvGrpSpPr>
          <p:grpSpPr>
            <a:xfrm flipH="false" flipV="false" rot="0">
              <a:off x="901700" y="4787900"/>
              <a:ext cx="10426700" cy="1130300"/>
              <a:chOff x="901700" y="4787900"/>
              <a:chExt cx="10426700" cy="1130300"/>
            </a:xfrm>
          </p:grpSpPr>
          <p:sp>
            <p:nvSpPr>
              <p:cNvPr id="19" name="AutoShape 19"/>
              <p:cNvSpPr/>
              <p:nvPr/>
            </p:nvSpPr>
            <p:spPr>
              <a:xfrm flipH="false" flipV="false" rot="0">
                <a:off x="901700" y="4787900"/>
                <a:ext cx="10426700" cy="1130300"/>
              </a:xfrm>
              <a:prstGeom prst="rect">
                <a:avLst/>
              </a:prstGeom>
              <a:solidFill>
                <a:srgbClr val="FFFFFF">
                  <a:alpha val="20000"/>
                  <a:lumMod val="25000"/>
                  <a:lumOff val="75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20" name="TextBox 20"/>
              <p:cNvSpPr txBox="true"/>
              <p:nvPr/>
            </p:nvSpPr>
            <p:spPr>
              <a:xfrm flipH="false" flipV="false" rot="0">
                <a:off x="2144104" y="4823125"/>
                <a:ext cx="9146196" cy="46433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b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Sustainable Growth</a:t>
                </a:r>
                <a:endParaRPr lang="en-US" sz="1100"/>
              </a:p>
            </p:txBody>
          </p:sp>
          <p:sp>
            <p:nvSpPr>
              <p:cNvPr id="21" name="TextBox 21"/>
              <p:cNvSpPr txBox="true"/>
              <p:nvPr/>
            </p:nvSpPr>
            <p:spPr>
              <a:xfrm flipH="false" flipV="false" rot="0">
                <a:off x="2144104" y="5287456"/>
                <a:ext cx="9146196" cy="63074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This innovative model creates a self-reinforcing cycle of value that drives sustainable growth for the entire ecosystem.</a:t>
                </a:r>
                <a:endParaRPr lang="en-US" sz="110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H="false" flipV="false" rot="0">
                <a:off x="1227407" y="5057555"/>
                <a:ext cx="590989" cy="590989"/>
              </a:xfrm>
              <a:prstGeom prst="ellipse">
                <a:avLst/>
              </a:prstGeom>
              <a:solidFill>
                <a:srgbClr val="3255C8">
                  <a:alpha val="100000"/>
                </a:srgbClr>
              </a:solidFill>
              <a:ln>
                <a:headEnd type="none"/>
                <a:tailEnd type="none"/>
              </a:ln>
            </p:spPr>
          </p:sp>
          <p:sp>
            <p:nvSpPr>
              <p:cNvPr id="23" name="AutoShape 23"/>
              <p:cNvSpPr/>
              <p:nvPr/>
            </p:nvSpPr>
            <p:spPr>
              <a:xfrm flipH="false" flipV="false" rot="0">
                <a:off x="1400785" y="5202344"/>
                <a:ext cx="244232" cy="301411"/>
              </a:xfrm>
              <a:custGeom>
                <a:rect b="b" l="l" r="r" t="t"/>
                <a:pathLst>
                  <a:path h="598645" w="485081">
                    <a:moveTo>
                      <a:pt x="35879" y="269773"/>
                    </a:moveTo>
                    <a:lnTo>
                      <a:pt x="35879" y="468960"/>
                    </a:lnTo>
                    <a:lnTo>
                      <a:pt x="206662" y="544908"/>
                    </a:lnTo>
                    <a:lnTo>
                      <a:pt x="206662" y="345722"/>
                    </a:lnTo>
                    <a:close/>
                    <a:moveTo>
                      <a:pt x="142080" y="150835"/>
                    </a:moveTo>
                    <a:cubicBezTo>
                      <a:pt x="142080" y="150835"/>
                      <a:pt x="142080" y="152268"/>
                      <a:pt x="143515" y="153701"/>
                    </a:cubicBezTo>
                    <a:cubicBezTo>
                      <a:pt x="149256" y="163732"/>
                      <a:pt x="159302" y="169464"/>
                      <a:pt x="170783" y="169464"/>
                    </a:cubicBezTo>
                    <a:lnTo>
                      <a:pt x="188005" y="169464"/>
                    </a:lnTo>
                    <a:lnTo>
                      <a:pt x="188005" y="226784"/>
                    </a:lnTo>
                    <a:cubicBezTo>
                      <a:pt x="188005" y="245413"/>
                      <a:pt x="202356" y="259743"/>
                      <a:pt x="221013" y="259743"/>
                    </a:cubicBezTo>
                    <a:lnTo>
                      <a:pt x="264068" y="259743"/>
                    </a:lnTo>
                    <a:cubicBezTo>
                      <a:pt x="281290" y="259743"/>
                      <a:pt x="295641" y="245413"/>
                      <a:pt x="295641" y="226784"/>
                    </a:cubicBezTo>
                    <a:lnTo>
                      <a:pt x="295641" y="169464"/>
                    </a:lnTo>
                    <a:lnTo>
                      <a:pt x="312863" y="169464"/>
                    </a:lnTo>
                    <a:cubicBezTo>
                      <a:pt x="324344" y="169464"/>
                      <a:pt x="335825" y="163732"/>
                      <a:pt x="341566" y="153701"/>
                    </a:cubicBezTo>
                    <a:cubicBezTo>
                      <a:pt x="341566" y="152268"/>
                      <a:pt x="341566" y="150835"/>
                      <a:pt x="343001" y="150835"/>
                    </a:cubicBezTo>
                    <a:lnTo>
                      <a:pt x="475035" y="209588"/>
                    </a:lnTo>
                    <a:cubicBezTo>
                      <a:pt x="480776" y="212454"/>
                      <a:pt x="485081" y="218186"/>
                      <a:pt x="485081" y="225351"/>
                    </a:cubicBezTo>
                    <a:lnTo>
                      <a:pt x="485081" y="481857"/>
                    </a:lnTo>
                    <a:cubicBezTo>
                      <a:pt x="485081" y="487589"/>
                      <a:pt x="480776" y="493320"/>
                      <a:pt x="475035" y="496186"/>
                    </a:cubicBezTo>
                    <a:lnTo>
                      <a:pt x="248281" y="596496"/>
                    </a:lnTo>
                    <a:cubicBezTo>
                      <a:pt x="243976" y="599362"/>
                      <a:pt x="239670" y="599362"/>
                      <a:pt x="235365" y="596496"/>
                    </a:cubicBezTo>
                    <a:lnTo>
                      <a:pt x="8611" y="496186"/>
                    </a:lnTo>
                    <a:cubicBezTo>
                      <a:pt x="2870" y="493320"/>
                      <a:pt x="0" y="487589"/>
                      <a:pt x="0" y="481857"/>
                    </a:cubicBezTo>
                    <a:lnTo>
                      <a:pt x="0" y="225351"/>
                    </a:lnTo>
                    <a:cubicBezTo>
                      <a:pt x="0" y="218186"/>
                      <a:pt x="2870" y="212454"/>
                      <a:pt x="8611" y="209588"/>
                    </a:cubicBezTo>
                    <a:close/>
                    <a:moveTo>
                      <a:pt x="241824" y="0"/>
                    </a:moveTo>
                    <a:cubicBezTo>
                      <a:pt x="246487" y="0"/>
                      <a:pt x="251151" y="2507"/>
                      <a:pt x="254021" y="7519"/>
                    </a:cubicBezTo>
                    <a:lnTo>
                      <a:pt x="325771" y="130681"/>
                    </a:lnTo>
                    <a:cubicBezTo>
                      <a:pt x="331511" y="139274"/>
                      <a:pt x="324336" y="152163"/>
                      <a:pt x="312856" y="152163"/>
                    </a:cubicBezTo>
                    <a:lnTo>
                      <a:pt x="276981" y="152163"/>
                    </a:lnTo>
                    <a:lnTo>
                      <a:pt x="276981" y="226633"/>
                    </a:lnTo>
                    <a:cubicBezTo>
                      <a:pt x="276981" y="235226"/>
                      <a:pt x="271241" y="240954"/>
                      <a:pt x="264066" y="240954"/>
                    </a:cubicBezTo>
                    <a:lnTo>
                      <a:pt x="221016" y="240954"/>
                    </a:lnTo>
                    <a:cubicBezTo>
                      <a:pt x="212406" y="240954"/>
                      <a:pt x="206666" y="235226"/>
                      <a:pt x="206666" y="226633"/>
                    </a:cubicBezTo>
                    <a:lnTo>
                      <a:pt x="206666" y="152163"/>
                    </a:lnTo>
                    <a:lnTo>
                      <a:pt x="170791" y="152163"/>
                    </a:lnTo>
                    <a:cubicBezTo>
                      <a:pt x="160746" y="152163"/>
                      <a:pt x="153571" y="139274"/>
                      <a:pt x="159311" y="130681"/>
                    </a:cubicBezTo>
                    <a:lnTo>
                      <a:pt x="229626" y="7519"/>
                    </a:lnTo>
                    <a:cubicBezTo>
                      <a:pt x="232496" y="2507"/>
                      <a:pt x="237160" y="0"/>
                      <a:pt x="241824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</p:grpSp>
      </p:grpSp>
      <p:sp>
        <p:nvSpPr>
          <p:cNvPr id="24" name="TextBox 24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A New Consumption Model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130300"/>
            <a:ext cx="7200900" cy="2356695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Roadmap &amp; Vision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660400" y="3679313"/>
            <a:ext cx="5435600" cy="1128661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t" anchorCtr="false" bIns="45720" lIns="91440" rIns="91440" rtlCol="false" tIns="45720" vert="horz" wrap="square"/>
          <a:lstStyle/>
          <a:p>
            <a:pPr algn="l">
              <a:lnSpc>
                <a:spcPct val="120000"/>
              </a:lnSpc>
              <a:spcBef>
                <a:spcPts val="1000"/>
              </a:spcBef>
              <a:defRPr/>
            </a:pPr>
            <a:r>
              <a:rPr b="false" i="false" lang="en-US" sz="24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Our vision extends far beyond the creation of a new digital token. We are laying the foundation for a fundamentally new global financial ecosystem that empowers billions.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3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93f572f-4ec6-4f91-b1e7-5492651704c5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-317799" y="1130300"/>
            <a:ext cx="11836699" cy="4941119"/>
            <a:chOff x="-317799" y="1130300"/>
            <a:chExt cx="11836699" cy="4941119"/>
          </a:xfrm>
        </p:grpSpPr>
        <p:sp>
          <p:nvSpPr>
            <p:cNvPr id="4" name="AutoShape 4"/>
            <p:cNvSpPr/>
            <p:nvPr/>
          </p:nvSpPr>
          <p:spPr>
            <a:xfrm flipH="false" flipV="false" rot="0">
              <a:off x="1126826" y="2081902"/>
              <a:ext cx="2803462" cy="847058"/>
            </a:xfrm>
            <a:prstGeom prst="ellipse">
              <a:avLst/>
            </a:prstGeom>
            <a:ln w="47625">
              <a:gradFill>
                <a:gsLst>
                  <a:gs pos="82999">
                    <a:srgbClr val="3255C8">
                      <a:alpha val="0"/>
                    </a:srgbClr>
                  </a:gs>
                  <a:gs pos="100000">
                    <a:srgbClr val="0B1A40">
                      <a:alpha val="100000"/>
                    </a:srgbClr>
                  </a:gs>
                </a:gsLst>
                <a:lin ang="5400000"/>
              </a:gradFill>
              <a:prstDash val="solid"/>
              <a:headEnd type="none"/>
              <a:tailEnd type="none"/>
            </a:ln>
          </p:spPr>
        </p:sp>
        <p:sp>
          <p:nvSpPr>
            <p:cNvPr id="5" name="AutoShape 5"/>
            <p:cNvSpPr/>
            <p:nvPr/>
          </p:nvSpPr>
          <p:spPr>
            <a:xfrm flipH="false" flipV="false" rot="0">
              <a:off x="3726180" y="2567737"/>
              <a:ext cx="1437320" cy="0"/>
            </a:xfrm>
            <a:prstGeom prst="straightConnector1">
              <a:avLst/>
            </a:prstGeom>
            <a:ln w="6350">
              <a:gradFill>
                <a:gsLst>
                  <a:gs pos="25000">
                    <a:srgbClr val="3255C8">
                      <a:alpha val="100000"/>
                    </a:srgbClr>
                  </a:gs>
                  <a:gs pos="88999">
                    <a:srgbClr val="0B1A40">
                      <a:alpha val="0"/>
                    </a:srgbClr>
                  </a:gs>
                </a:gsLst>
                <a:lin ang="10800000"/>
              </a:gradFill>
              <a:prstDash val="solid"/>
              <a:headEnd type="none"/>
              <a:tailEnd type="triangle"/>
            </a:ln>
          </p:spPr>
        </p:sp>
        <p:grpSp>
          <p:nvGrpSpPr>
            <p:cNvPr id="6" name="Group 6"/>
            <p:cNvGrpSpPr/>
            <p:nvPr/>
          </p:nvGrpSpPr>
          <p:grpSpPr>
            <a:xfrm flipH="false" flipV="false" rot="0">
              <a:off x="1413744" y="1839751"/>
              <a:ext cx="10105156" cy="1404727"/>
              <a:chOff x="1413744" y="1839751"/>
              <a:chExt cx="10105156" cy="1404727"/>
            </a:xfrm>
          </p:grpSpPr>
          <p:grpSp>
            <p:nvGrpSpPr>
              <p:cNvPr id="7" name="Group 7"/>
              <p:cNvGrpSpPr/>
              <p:nvPr/>
            </p:nvGrpSpPr>
            <p:grpSpPr>
              <a:xfrm flipH="false" flipV="false" rot="0">
                <a:off x="1413744" y="1839751"/>
                <a:ext cx="10105156" cy="1404727"/>
                <a:chOff x="1413744" y="1839751"/>
                <a:chExt cx="10105156" cy="1404727"/>
              </a:xfrm>
            </p:grpSpPr>
            <p:sp>
              <p:nvSpPr>
                <p:cNvPr id="8" name="AutoShape 8"/>
                <p:cNvSpPr/>
                <p:nvPr/>
              </p:nvSpPr>
              <p:spPr>
                <a:xfrm flipH="false" flipV="false" rot="0">
                  <a:off x="1413744" y="2346260"/>
                  <a:ext cx="2229626" cy="475726"/>
                </a:xfrm>
                <a:prstGeom prst="ellipse">
                  <a:avLst/>
                </a:prstGeom>
                <a:gradFill>
                  <a:gsLst>
                    <a:gs pos="0">
                      <a:srgbClr val="3255C8">
                        <a:alpha val="0"/>
                      </a:srgbClr>
                    </a:gs>
                    <a:gs pos="99000">
                      <a:srgbClr val="3255C8">
                        <a:alpha val="49019"/>
                      </a:srgbClr>
                    </a:gs>
                  </a:gsLst>
                  <a:lin ang="16200000"/>
                </a:gradFill>
                <a:ln w="6350">
                  <a:gradFill>
                    <a:gsLst>
                      <a:gs pos="0">
                        <a:srgbClr val="0B1A40">
                          <a:alpha val="58039"/>
                        </a:srgbClr>
                      </a:gs>
                      <a:gs pos="100000">
                        <a:srgbClr val="3255C8">
                          <a:alpha val="49019"/>
                        </a:srgbClr>
                      </a:gs>
                    </a:gsLst>
                    <a:lin ang="5400000"/>
                  </a:gradFill>
                  <a:prstDash val="solid"/>
                  <a:headEnd type="none"/>
                  <a:tailEnd type="none"/>
                </a:ln>
              </p:spPr>
            </p:sp>
            <p:sp>
              <p:nvSpPr>
                <p:cNvPr id="9" name="TextBox 9"/>
                <p:cNvSpPr txBox="true"/>
                <p:nvPr/>
              </p:nvSpPr>
              <p:spPr>
                <a:xfrm flipH="false" flipV="false" rot="0">
                  <a:off x="1693033" y="1872856"/>
                  <a:ext cx="1671050" cy="873137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none"/>
                <a:lstStyle/>
                <a:p>
                  <a:pPr algn="ctr">
                    <a:lnSpc>
                      <a:spcPct val="108000"/>
                    </a:lnSpc>
                    <a:defRPr/>
                  </a:pPr>
                  <a:r>
                    <a:rPr b="true" i="true" lang="en-US" sz="5000">
                      <a:ln/>
                      <a:gradFill>
                        <a:gsLst>
                          <a:gs pos="43000">
                            <a:srgbClr val="FFFFFF">
                              <a:alpha val="83921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atin typeface="Arial"/>
                      <a:ea typeface="Arial"/>
                      <a:cs typeface="Arial"/>
                    </a:rPr>
                    <a:t>1</a:t>
                  </a:r>
                  <a:endParaRPr lang="en-US" sz="1100"/>
                </a:p>
              </p:txBody>
            </p:sp>
            <p:sp>
              <p:nvSpPr>
                <p:cNvPr id="10" name="TextBox 10"/>
                <p:cNvSpPr txBox="true"/>
                <p:nvPr/>
              </p:nvSpPr>
              <p:spPr>
                <a:xfrm flipH="false" flipV="false" rot="0">
                  <a:off x="6577922" y="1839751"/>
                  <a:ext cx="4940978" cy="676742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square"/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b="true" i="false" lang="en-US" strike="noStrike" sz="18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Bold"/>
                      <a:ea typeface="思源黑体 CN Bold"/>
                      <a:cs typeface="思源黑体 CN Bold"/>
                    </a:rPr>
                    <a:t>Phase 1: Foundation &amp; Launch</a:t>
                  </a:r>
                  <a:endParaRPr lang="en-US" sz="1100"/>
                </a:p>
              </p:txBody>
            </p:sp>
            <p:sp>
              <p:nvSpPr>
                <p:cNvPr id="11" name="TextBox 11"/>
                <p:cNvSpPr txBox="true"/>
                <p:nvPr/>
              </p:nvSpPr>
              <p:spPr>
                <a:xfrm flipH="false" flipV="false" rot="0">
                  <a:off x="6577921" y="2567735"/>
                  <a:ext cx="4940979" cy="676743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t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b="false" i="false" lang="en-US" strike="noStrike" sz="12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Regular"/>
                      <a:ea typeface="思源黑体 CN Regular"/>
                      <a:cs typeface="思源黑体 CN Regular"/>
                    </a:rPr>
                    <a:t>2024-2025: Whitepaper release, strategic partnerships with key asset holders, and mainnet launch.</a:t>
                  </a:r>
                  <a:endParaRPr lang="en-US" sz="1100"/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 flipH="false" flipV="false" rot="0">
                  <a:off x="5569649" y="2210209"/>
                  <a:ext cx="715060" cy="71505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B1A40">
                        <a:alpha val="100000"/>
                      </a:srgbClr>
                    </a:gs>
                    <a:gs pos="75000">
                      <a:srgbClr val="3255C8">
                        <a:alpha val="100000"/>
                      </a:srgbClr>
                    </a:gs>
                  </a:gsLst>
                  <a:lin ang="2700000"/>
                </a:gradFill>
                <a:ln>
                  <a:prstDash val="solid"/>
                  <a:headEnd type="none"/>
                  <a:tailEnd type="none"/>
                </a:ln>
              </p:spPr>
            </p:sp>
            <p:sp>
              <p:nvSpPr>
                <p:cNvPr id="13" name="AutoShape 13"/>
                <p:cNvSpPr/>
                <p:nvPr/>
              </p:nvSpPr>
              <p:spPr>
                <a:xfrm flipH="false" flipV="false" rot="0">
                  <a:off x="5777394" y="2403554"/>
                  <a:ext cx="299569" cy="328367"/>
                </a:xfrm>
                <a:custGeom>
                  <a:rect b="b" l="l" r="r" t="t"/>
                  <a:pathLst>
                    <a:path h="542925" w="495300">
                      <a:moveTo>
                        <a:pt x="248770" y="621"/>
                      </a:moveTo>
                      <a:cubicBezTo>
                        <a:pt x="385930" y="621"/>
                        <a:pt x="496420" y="111111"/>
                        <a:pt x="496420" y="248271"/>
                      </a:cubicBezTo>
                      <a:cubicBezTo>
                        <a:pt x="496420" y="358761"/>
                        <a:pt x="424030" y="452106"/>
                        <a:pt x="324017" y="484491"/>
                      </a:cubicBezTo>
                      <a:lnTo>
                        <a:pt x="346877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663" y="524496"/>
                      </a:lnTo>
                      <a:lnTo>
                        <a:pt x="173523" y="484491"/>
                      </a:lnTo>
                      <a:cubicBezTo>
                        <a:pt x="73510" y="453059"/>
                        <a:pt x="1120" y="358761"/>
                        <a:pt x="1120" y="248271"/>
                      </a:cubicBezTo>
                      <a:cubicBezTo>
                        <a:pt x="1120" y="111111"/>
                        <a:pt x="111610" y="621"/>
                        <a:pt x="248770" y="621"/>
                      </a:cubicBezTo>
                      <a:close/>
                      <a:moveTo>
                        <a:pt x="192573" y="489254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967" y="489254"/>
                      </a:lnTo>
                      <a:cubicBezTo>
                        <a:pt x="286870" y="493064"/>
                        <a:pt x="267820" y="495921"/>
                        <a:pt x="248770" y="495921"/>
                      </a:cubicBezTo>
                      <a:cubicBezTo>
                        <a:pt x="229720" y="495921"/>
                        <a:pt x="210670" y="493064"/>
                        <a:pt x="192573" y="489254"/>
                      </a:cubicBezTo>
                      <a:close/>
                      <a:moveTo>
                        <a:pt x="248770" y="143496"/>
                      </a:moveTo>
                      <a:cubicBezTo>
                        <a:pt x="190667" y="143496"/>
                        <a:pt x="143995" y="190169"/>
                        <a:pt x="143995" y="248271"/>
                      </a:cubicBezTo>
                      <a:cubicBezTo>
                        <a:pt x="143995" y="306374"/>
                        <a:pt x="190667" y="353046"/>
                        <a:pt x="248770" y="353046"/>
                      </a:cubicBezTo>
                      <a:cubicBezTo>
                        <a:pt x="306873" y="353046"/>
                        <a:pt x="353545" y="306374"/>
                        <a:pt x="353545" y="248271"/>
                      </a:cubicBezTo>
                      <a:cubicBezTo>
                        <a:pt x="353545" y="190169"/>
                        <a:pt x="306873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60213" y="114921"/>
                        <a:pt x="353545" y="121589"/>
                        <a:pt x="353545" y="129209"/>
                      </a:cubicBezTo>
                      <a:cubicBezTo>
                        <a:pt x="353545" y="136829"/>
                        <a:pt x="360213" y="143496"/>
                        <a:pt x="367833" y="143496"/>
                      </a:cubicBezTo>
                      <a:cubicBezTo>
                        <a:pt x="375452" y="143496"/>
                        <a:pt x="382120" y="136829"/>
                        <a:pt x="382120" y="129209"/>
                      </a:cubicBezTo>
                      <a:cubicBezTo>
                        <a:pt x="382120" y="121589"/>
                        <a:pt x="375452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>
                  <a:prstDash val="solid"/>
                  <a:headEnd type="none"/>
                  <a:tailEnd type="none"/>
                </a:ln>
              </p:spPr>
            </p:sp>
          </p:grpSp>
          <p:grpSp>
            <p:nvGrpSpPr>
              <p:cNvPr id="14" name="Group 14"/>
              <p:cNvGrpSpPr/>
              <p:nvPr/>
            </p:nvGrpSpPr>
            <p:grpSpPr>
              <a:xfrm flipH="false" flipV="false" rot="0">
                <a:off x="5431538" y="2072096"/>
                <a:ext cx="991282" cy="991282"/>
                <a:chOff x="5431538" y="2072096"/>
                <a:chExt cx="991282" cy="991282"/>
              </a:xfrm>
            </p:grpSpPr>
            <p:sp>
              <p:nvSpPr>
                <p:cNvPr id="15" name="AutoShape 15"/>
                <p:cNvSpPr/>
                <p:nvPr/>
              </p:nvSpPr>
              <p:spPr>
                <a:xfrm flipH="false" flipV="false" rot="0">
                  <a:off x="5431538" y="2072096"/>
                  <a:ext cx="991282" cy="991282"/>
                </a:xfrm>
                <a:prstGeom prst="ellipse">
                  <a:avLst/>
                </a:prstGeom>
                <a:ln w="15875">
                  <a:gradFill>
                    <a:gsLst>
                      <a:gs pos="0">
                        <a:srgbClr val="0B1A40">
                          <a:alpha val="100000"/>
                        </a:srgbClr>
                      </a:gs>
                      <a:gs pos="94999">
                        <a:srgbClr val="3255C8">
                          <a:alpha val="100000"/>
                        </a:srgbClr>
                      </a:gs>
                    </a:gsLst>
                    <a:lin ang="5400000"/>
                  </a:gradFill>
                  <a:prstDash val="dash"/>
                  <a:headEnd type="none"/>
                  <a:tailEnd type="none"/>
                </a:ln>
              </p:spPr>
            </p:sp>
            <p:sp>
              <p:nvSpPr>
                <p:cNvPr id="16" name="AutoShape 16"/>
                <p:cNvSpPr/>
                <p:nvPr/>
              </p:nvSpPr>
              <p:spPr>
                <a:xfrm flipH="false" flipV="false" rot="0">
                  <a:off x="5531550" y="2172108"/>
                  <a:ext cx="791258" cy="791258"/>
                </a:xfrm>
                <a:prstGeom prst="ellipse">
                  <a:avLst/>
                </a:prstGeom>
                <a:ln w="6350">
                  <a:gradFill>
                    <a:gsLst>
                      <a:gs pos="0">
                        <a:srgbClr val="0B1A40">
                          <a:alpha val="58039"/>
                        </a:srgbClr>
                      </a:gs>
                      <a:gs pos="100000">
                        <a:srgbClr val="3255C8">
                          <a:alpha val="100000"/>
                        </a:srgbClr>
                      </a:gs>
                    </a:gsLst>
                    <a:lin ang="2700000"/>
                  </a:gradFill>
                  <a:prstDash val="solid"/>
                  <a:headEnd type="none"/>
                  <a:tailEnd type="none"/>
                </a:ln>
              </p:spPr>
            </p:sp>
          </p:grpSp>
        </p:grpSp>
        <p:sp>
          <p:nvSpPr>
            <p:cNvPr id="17" name="AutoShape 17"/>
            <p:cNvSpPr/>
            <p:nvPr/>
          </p:nvSpPr>
          <p:spPr>
            <a:xfrm flipH="false" flipV="false" rot="0">
              <a:off x="536276" y="3375615"/>
              <a:ext cx="3984562" cy="979472"/>
            </a:xfrm>
            <a:prstGeom prst="ellipse">
              <a:avLst/>
            </a:prstGeom>
            <a:ln w="47625">
              <a:gradFill>
                <a:gsLst>
                  <a:gs pos="82999">
                    <a:srgbClr val="3255C8">
                      <a:alpha val="0"/>
                    </a:srgbClr>
                  </a:gs>
                  <a:gs pos="100000">
                    <a:srgbClr val="0B1A40">
                      <a:alpha val="100000"/>
                    </a:srgbClr>
                  </a:gs>
                </a:gsLst>
                <a:lin ang="5400000"/>
              </a:gradFill>
              <a:prstDash val="solid"/>
              <a:headEnd type="none"/>
              <a:tailEnd type="none"/>
            </a:ln>
          </p:spPr>
        </p:sp>
        <p:sp>
          <p:nvSpPr>
            <p:cNvPr id="18" name="AutoShape 18"/>
            <p:cNvSpPr/>
            <p:nvPr/>
          </p:nvSpPr>
          <p:spPr>
            <a:xfrm flipH="false" flipV="false" rot="0">
              <a:off x="4244340" y="3971943"/>
              <a:ext cx="1486896" cy="0"/>
            </a:xfrm>
            <a:prstGeom prst="straightConnector1">
              <a:avLst/>
            </a:prstGeom>
            <a:ln w="6350">
              <a:gradFill>
                <a:gsLst>
                  <a:gs pos="25000">
                    <a:srgbClr val="3255C8">
                      <a:alpha val="100000"/>
                    </a:srgbClr>
                  </a:gs>
                  <a:gs pos="88999">
                    <a:srgbClr val="0B1A40">
                      <a:alpha val="0"/>
                    </a:srgbClr>
                  </a:gs>
                </a:gsLst>
                <a:lin ang="10800000"/>
              </a:gradFill>
              <a:prstDash val="solid"/>
              <a:headEnd type="none"/>
              <a:tailEnd type="triangle"/>
            </a:ln>
          </p:spPr>
        </p:sp>
        <p:grpSp>
          <p:nvGrpSpPr>
            <p:cNvPr id="19" name="Group 19"/>
            <p:cNvGrpSpPr/>
            <p:nvPr/>
          </p:nvGrpSpPr>
          <p:grpSpPr>
            <a:xfrm flipH="false" flipV="false" rot="0">
              <a:off x="944073" y="3133891"/>
              <a:ext cx="10574827" cy="1514793"/>
              <a:chOff x="944073" y="3133891"/>
              <a:chExt cx="10574827" cy="1514793"/>
            </a:xfrm>
          </p:grpSpPr>
          <p:sp>
            <p:nvSpPr>
              <p:cNvPr id="20" name="AutoShape 20"/>
              <p:cNvSpPr/>
              <p:nvPr/>
            </p:nvSpPr>
            <p:spPr>
              <a:xfrm flipH="false" flipV="false" rot="0">
                <a:off x="5999274" y="3476302"/>
                <a:ext cx="991282" cy="991282"/>
              </a:xfrm>
              <a:prstGeom prst="ellipse">
                <a:avLst/>
              </a:prstGeom>
              <a:ln w="15875">
                <a:gradFill>
                  <a:gsLst>
                    <a:gs pos="0">
                      <a:srgbClr val="0B1A40">
                        <a:alpha val="100000"/>
                      </a:srgbClr>
                    </a:gs>
                    <a:gs pos="94999">
                      <a:srgbClr val="3255C8">
                        <a:alpha val="100000"/>
                      </a:srgbClr>
                    </a:gs>
                  </a:gsLst>
                  <a:lin ang="5400000"/>
                </a:gradFill>
                <a:prstDash val="dash"/>
                <a:headEnd type="none"/>
                <a:tailEnd type="none"/>
              </a:ln>
            </p:spPr>
          </p:sp>
          <p:grpSp>
            <p:nvGrpSpPr>
              <p:cNvPr id="21" name="Group 21"/>
              <p:cNvGrpSpPr/>
              <p:nvPr/>
            </p:nvGrpSpPr>
            <p:grpSpPr>
              <a:xfrm flipH="false" flipV="false" rot="0">
                <a:off x="944073" y="3133891"/>
                <a:ext cx="10574827" cy="1514793"/>
                <a:chOff x="944073" y="3133891"/>
                <a:chExt cx="10574827" cy="1514793"/>
              </a:xfrm>
            </p:grpSpPr>
            <p:sp>
              <p:nvSpPr>
                <p:cNvPr id="22" name="AutoShape 22"/>
                <p:cNvSpPr/>
                <p:nvPr/>
              </p:nvSpPr>
              <p:spPr>
                <a:xfrm flipH="false" flipV="false" rot="0">
                  <a:off x="944073" y="3681298"/>
                  <a:ext cx="3168968" cy="550092"/>
                </a:xfrm>
                <a:prstGeom prst="ellipse">
                  <a:avLst/>
                </a:prstGeom>
                <a:gradFill>
                  <a:gsLst>
                    <a:gs pos="0">
                      <a:srgbClr val="3255C8">
                        <a:alpha val="0"/>
                      </a:srgbClr>
                    </a:gs>
                    <a:gs pos="99000">
                      <a:srgbClr val="3255C8">
                        <a:alpha val="49019"/>
                      </a:srgbClr>
                    </a:gs>
                  </a:gsLst>
                  <a:lin ang="16200000"/>
                </a:gradFill>
                <a:ln w="6350">
                  <a:gradFill>
                    <a:gsLst>
                      <a:gs pos="0">
                        <a:srgbClr val="0B1A40">
                          <a:alpha val="58039"/>
                        </a:srgbClr>
                      </a:gs>
                      <a:gs pos="100000">
                        <a:srgbClr val="3255C8">
                          <a:alpha val="49019"/>
                        </a:srgbClr>
                      </a:gs>
                    </a:gsLst>
                    <a:lin ang="5400000"/>
                  </a:gradFill>
                  <a:prstDash val="solid"/>
                  <a:headEnd type="none"/>
                  <a:tailEnd type="none"/>
                </a:ln>
              </p:spPr>
            </p:sp>
            <p:sp>
              <p:nvSpPr>
                <p:cNvPr id="23" name="TextBox 23"/>
                <p:cNvSpPr txBox="true"/>
                <p:nvPr/>
              </p:nvSpPr>
              <p:spPr>
                <a:xfrm flipH="false" flipV="false" rot="0">
                  <a:off x="1693033" y="3133891"/>
                  <a:ext cx="1671050" cy="1009627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none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b="true" i="true" lang="en-US" sz="5400">
                      <a:ln/>
                      <a:gradFill>
                        <a:gsLst>
                          <a:gs pos="43000">
                            <a:srgbClr val="FFFFFF">
                              <a:alpha val="83921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atin typeface="Arial"/>
                      <a:ea typeface="Arial"/>
                      <a:cs typeface="Arial"/>
                    </a:rPr>
                    <a:t>2</a:t>
                  </a:r>
                  <a:endParaRPr lang="en-US" sz="1100"/>
                </a:p>
              </p:txBody>
            </p:sp>
            <p:sp>
              <p:nvSpPr>
                <p:cNvPr id="24" name="TextBox 24"/>
                <p:cNvSpPr txBox="true"/>
                <p:nvPr/>
              </p:nvSpPr>
              <p:spPr>
                <a:xfrm flipH="false" flipV="false" rot="0">
                  <a:off x="7145657" y="3243957"/>
                  <a:ext cx="4373243" cy="676742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square"/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b="true" i="false" lang="en-US" strike="noStrike" sz="18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Bold"/>
                      <a:ea typeface="思源黑体 CN Bold"/>
                      <a:cs typeface="思源黑体 CN Bold"/>
                    </a:rPr>
                    <a:t>Phase 2: Ecosystem Expansion</a:t>
                  </a:r>
                  <a:endParaRPr lang="en-US" sz="1100"/>
                </a:p>
              </p:txBody>
            </p:sp>
            <p:sp>
              <p:nvSpPr>
                <p:cNvPr id="25" name="TextBox 25"/>
                <p:cNvSpPr txBox="true"/>
                <p:nvPr/>
              </p:nvSpPr>
              <p:spPr>
                <a:xfrm flipH="false" flipV="false" rot="0">
                  <a:off x="7145655" y="3971941"/>
                  <a:ext cx="4373244" cy="676743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t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b="false" i="false" lang="en-US" strike="noStrike" sz="12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Regular"/>
                      <a:ea typeface="思源黑体 CN Regular"/>
                      <a:cs typeface="思源黑体 CN Regular"/>
                    </a:rPr>
                    <a:t>2025-2026: Integration with major merchant networks, launch of consumer-facing applications, and global marketing campaigns.</a:t>
                  </a:r>
                  <a:endParaRPr lang="en-US" sz="110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 flipH="false" flipV="false" rot="0">
                  <a:off x="6137385" y="3614415"/>
                  <a:ext cx="715060" cy="71505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B1A40">
                        <a:alpha val="100000"/>
                      </a:srgbClr>
                    </a:gs>
                    <a:gs pos="75000">
                      <a:srgbClr val="3255C8">
                        <a:alpha val="100000"/>
                      </a:srgbClr>
                    </a:gs>
                  </a:gsLst>
                  <a:lin ang="2700000"/>
                </a:gradFill>
                <a:ln>
                  <a:prstDash val="solid"/>
                  <a:headEnd type="none"/>
                  <a:tailEnd type="none"/>
                </a:ln>
              </p:spPr>
            </p:sp>
            <p:sp>
              <p:nvSpPr>
                <p:cNvPr id="27" name="AutoShape 27"/>
                <p:cNvSpPr/>
                <p:nvPr/>
              </p:nvSpPr>
              <p:spPr>
                <a:xfrm flipH="false" flipV="false" rot="0">
                  <a:off x="6330731" y="3823643"/>
                  <a:ext cx="328367" cy="296599"/>
                </a:xfrm>
                <a:custGeom>
                  <a:rect b="b" l="l" r="r" t="t"/>
                  <a:pathLst>
                    <a:path h="550128" w="609050">
                      <a:moveTo>
                        <a:pt x="0" y="411255"/>
                      </a:moveTo>
                      <a:cubicBezTo>
                        <a:pt x="7975" y="416611"/>
                        <a:pt x="16529" y="421678"/>
                        <a:pt x="25954" y="426310"/>
                      </a:cubicBezTo>
                      <a:cubicBezTo>
                        <a:pt x="73656" y="450195"/>
                        <a:pt x="136583" y="463368"/>
                        <a:pt x="202990" y="463368"/>
                      </a:cubicBezTo>
                      <a:cubicBezTo>
                        <a:pt x="208644" y="463368"/>
                        <a:pt x="214154" y="463223"/>
                        <a:pt x="219809" y="462933"/>
                      </a:cubicBezTo>
                      <a:cubicBezTo>
                        <a:pt x="227783" y="483054"/>
                        <a:pt x="238658" y="501583"/>
                        <a:pt x="251707" y="518375"/>
                      </a:cubicBezTo>
                      <a:cubicBezTo>
                        <a:pt x="236193" y="520257"/>
                        <a:pt x="219954" y="521125"/>
                        <a:pt x="202990" y="521125"/>
                      </a:cubicBezTo>
                      <a:cubicBezTo>
                        <a:pt x="86851" y="521125"/>
                        <a:pt x="0" y="475382"/>
                        <a:pt x="0" y="434416"/>
                      </a:cubicBezTo>
                      <a:close/>
                      <a:moveTo>
                        <a:pt x="0" y="295387"/>
                      </a:moveTo>
                      <a:cubicBezTo>
                        <a:pt x="7977" y="300747"/>
                        <a:pt x="16533" y="305816"/>
                        <a:pt x="25960" y="310451"/>
                      </a:cubicBezTo>
                      <a:cubicBezTo>
                        <a:pt x="73675" y="334350"/>
                        <a:pt x="136617" y="347531"/>
                        <a:pt x="203041" y="347531"/>
                      </a:cubicBezTo>
                      <a:cubicBezTo>
                        <a:pt x="203621" y="347531"/>
                        <a:pt x="204201" y="347531"/>
                        <a:pt x="204781" y="347531"/>
                      </a:cubicBezTo>
                      <a:cubicBezTo>
                        <a:pt x="203621" y="356946"/>
                        <a:pt x="203041" y="366651"/>
                        <a:pt x="203041" y="376355"/>
                      </a:cubicBezTo>
                      <a:cubicBezTo>
                        <a:pt x="203041" y="386205"/>
                        <a:pt x="203621" y="395909"/>
                        <a:pt x="204781" y="405469"/>
                      </a:cubicBezTo>
                      <a:cubicBezTo>
                        <a:pt x="204201" y="405469"/>
                        <a:pt x="203621" y="405469"/>
                        <a:pt x="203041" y="405469"/>
                      </a:cubicBezTo>
                      <a:cubicBezTo>
                        <a:pt x="86872" y="405469"/>
                        <a:pt x="0" y="359553"/>
                        <a:pt x="0" y="318562"/>
                      </a:cubicBezTo>
                      <a:close/>
                      <a:moveTo>
                        <a:pt x="469983" y="287305"/>
                      </a:moveTo>
                      <a:cubicBezTo>
                        <a:pt x="443301" y="287305"/>
                        <a:pt x="419374" y="307723"/>
                        <a:pt x="415604" y="333933"/>
                      </a:cubicBezTo>
                      <a:lnTo>
                        <a:pt x="411834" y="360866"/>
                      </a:lnTo>
                      <a:lnTo>
                        <a:pt x="400813" y="360866"/>
                      </a:lnTo>
                      <a:cubicBezTo>
                        <a:pt x="393707" y="360866"/>
                        <a:pt x="388197" y="366804"/>
                        <a:pt x="388197" y="374478"/>
                      </a:cubicBezTo>
                      <a:cubicBezTo>
                        <a:pt x="388197" y="382008"/>
                        <a:pt x="393707" y="387800"/>
                        <a:pt x="400813" y="387800"/>
                      </a:cubicBezTo>
                      <a:lnTo>
                        <a:pt x="408063" y="387800"/>
                      </a:lnTo>
                      <a:lnTo>
                        <a:pt x="404583" y="412128"/>
                      </a:lnTo>
                      <a:lnTo>
                        <a:pt x="401103" y="437179"/>
                      </a:lnTo>
                      <a:lnTo>
                        <a:pt x="395302" y="437179"/>
                      </a:lnTo>
                      <a:cubicBezTo>
                        <a:pt x="387762" y="437179"/>
                        <a:pt x="382251" y="443261"/>
                        <a:pt x="382251" y="451226"/>
                      </a:cubicBezTo>
                      <a:cubicBezTo>
                        <a:pt x="382251" y="457887"/>
                        <a:pt x="385731" y="463100"/>
                        <a:pt x="390952" y="464837"/>
                      </a:cubicBezTo>
                      <a:cubicBezTo>
                        <a:pt x="392257" y="465272"/>
                        <a:pt x="393707" y="465561"/>
                        <a:pt x="395302" y="465561"/>
                      </a:cubicBezTo>
                      <a:lnTo>
                        <a:pt x="475059" y="465561"/>
                      </a:lnTo>
                      <a:cubicBezTo>
                        <a:pt x="482309" y="465561"/>
                        <a:pt x="487675" y="459480"/>
                        <a:pt x="487675" y="451226"/>
                      </a:cubicBezTo>
                      <a:cubicBezTo>
                        <a:pt x="487675" y="443261"/>
                        <a:pt x="482309" y="437179"/>
                        <a:pt x="475059" y="437179"/>
                      </a:cubicBezTo>
                      <a:lnTo>
                        <a:pt x="430250" y="437179"/>
                      </a:lnTo>
                      <a:lnTo>
                        <a:pt x="437356" y="387800"/>
                      </a:lnTo>
                      <a:lnTo>
                        <a:pt x="464038" y="387800"/>
                      </a:lnTo>
                      <a:cubicBezTo>
                        <a:pt x="470999" y="387800"/>
                        <a:pt x="476219" y="382008"/>
                        <a:pt x="476219" y="374478"/>
                      </a:cubicBezTo>
                      <a:cubicBezTo>
                        <a:pt x="476219" y="366804"/>
                        <a:pt x="470999" y="360866"/>
                        <a:pt x="464038" y="360866"/>
                      </a:cubicBezTo>
                      <a:lnTo>
                        <a:pt x="441271" y="360866"/>
                      </a:lnTo>
                      <a:lnTo>
                        <a:pt x="444751" y="336105"/>
                      </a:lnTo>
                      <a:cubicBezTo>
                        <a:pt x="446056" y="325968"/>
                        <a:pt x="455482" y="315397"/>
                        <a:pt x="468968" y="315397"/>
                      </a:cubicBezTo>
                      <a:lnTo>
                        <a:pt x="474044" y="315397"/>
                      </a:lnTo>
                      <a:cubicBezTo>
                        <a:pt x="482454" y="315397"/>
                        <a:pt x="487675" y="308157"/>
                        <a:pt x="487675" y="301351"/>
                      </a:cubicBezTo>
                      <a:cubicBezTo>
                        <a:pt x="487675" y="293387"/>
                        <a:pt x="481729" y="287305"/>
                        <a:pt x="474044" y="287305"/>
                      </a:cubicBezTo>
                      <a:close/>
                      <a:moveTo>
                        <a:pt x="435036" y="202593"/>
                      </a:moveTo>
                      <a:cubicBezTo>
                        <a:pt x="530889" y="202593"/>
                        <a:pt x="609050" y="280644"/>
                        <a:pt x="609050" y="376361"/>
                      </a:cubicBezTo>
                      <a:cubicBezTo>
                        <a:pt x="609050" y="472222"/>
                        <a:pt x="530889" y="550128"/>
                        <a:pt x="435036" y="550128"/>
                      </a:cubicBezTo>
                      <a:cubicBezTo>
                        <a:pt x="389792" y="550128"/>
                        <a:pt x="348753" y="532896"/>
                        <a:pt x="317721" y="504659"/>
                      </a:cubicBezTo>
                      <a:cubicBezTo>
                        <a:pt x="302784" y="491192"/>
                        <a:pt x="290313" y="474974"/>
                        <a:pt x="280888" y="457018"/>
                      </a:cubicBezTo>
                      <a:cubicBezTo>
                        <a:pt x="271897" y="439931"/>
                        <a:pt x="265516" y="421106"/>
                        <a:pt x="262761" y="401267"/>
                      </a:cubicBezTo>
                      <a:cubicBezTo>
                        <a:pt x="261601" y="393158"/>
                        <a:pt x="261021" y="384904"/>
                        <a:pt x="261021" y="376361"/>
                      </a:cubicBezTo>
                      <a:cubicBezTo>
                        <a:pt x="261021" y="365211"/>
                        <a:pt x="262036" y="354350"/>
                        <a:pt x="264066" y="343635"/>
                      </a:cubicBezTo>
                      <a:cubicBezTo>
                        <a:pt x="268417" y="320755"/>
                        <a:pt x="277407" y="299324"/>
                        <a:pt x="290023" y="280499"/>
                      </a:cubicBezTo>
                      <a:cubicBezTo>
                        <a:pt x="316126" y="241257"/>
                        <a:pt x="357599" y="213309"/>
                        <a:pt x="405888" y="205055"/>
                      </a:cubicBezTo>
                      <a:cubicBezTo>
                        <a:pt x="415314" y="203462"/>
                        <a:pt x="425030" y="202593"/>
                        <a:pt x="435036" y="202593"/>
                      </a:cubicBezTo>
                      <a:close/>
                      <a:moveTo>
                        <a:pt x="0" y="179589"/>
                      </a:moveTo>
                      <a:cubicBezTo>
                        <a:pt x="7975" y="184945"/>
                        <a:pt x="16530" y="190011"/>
                        <a:pt x="25955" y="194643"/>
                      </a:cubicBezTo>
                      <a:cubicBezTo>
                        <a:pt x="73661" y="218527"/>
                        <a:pt x="136592" y="231700"/>
                        <a:pt x="203003" y="231700"/>
                      </a:cubicBezTo>
                      <a:cubicBezTo>
                        <a:pt x="221128" y="231700"/>
                        <a:pt x="238964" y="230686"/>
                        <a:pt x="256364" y="228805"/>
                      </a:cubicBezTo>
                      <a:cubicBezTo>
                        <a:pt x="241284" y="246754"/>
                        <a:pt x="228959" y="267164"/>
                        <a:pt x="219968" y="289166"/>
                      </a:cubicBezTo>
                      <a:cubicBezTo>
                        <a:pt x="214458" y="289455"/>
                        <a:pt x="208658" y="289600"/>
                        <a:pt x="203003" y="289600"/>
                      </a:cubicBezTo>
                      <a:cubicBezTo>
                        <a:pt x="86856" y="289600"/>
                        <a:pt x="0" y="243714"/>
                        <a:pt x="0" y="202749"/>
                      </a:cubicBezTo>
                      <a:close/>
                      <a:moveTo>
                        <a:pt x="203017" y="0"/>
                      </a:moveTo>
                      <a:cubicBezTo>
                        <a:pt x="315140" y="0"/>
                        <a:pt x="406034" y="38907"/>
                        <a:pt x="406034" y="86902"/>
                      </a:cubicBezTo>
                      <a:cubicBezTo>
                        <a:pt x="406034" y="134897"/>
                        <a:pt x="315140" y="173804"/>
                        <a:pt x="203017" y="173804"/>
                      </a:cubicBezTo>
                      <a:cubicBezTo>
                        <a:pt x="90894" y="173804"/>
                        <a:pt x="0" y="134897"/>
                        <a:pt x="0" y="86902"/>
                      </a:cubicBezTo>
                      <a:cubicBezTo>
                        <a:pt x="0" y="38907"/>
                        <a:pt x="90894" y="0"/>
                        <a:pt x="2030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>
                  <a:prstDash val="solid"/>
                  <a:headEnd type="none"/>
                  <a:tailEnd type="none"/>
                </a:ln>
              </p:spPr>
            </p:sp>
          </p:grpSp>
          <p:sp>
            <p:nvSpPr>
              <p:cNvPr id="28" name="AutoShape 28"/>
              <p:cNvSpPr/>
              <p:nvPr/>
            </p:nvSpPr>
            <p:spPr>
              <a:xfrm flipH="false" flipV="false" rot="0">
                <a:off x="6099286" y="3576314"/>
                <a:ext cx="791258" cy="791258"/>
              </a:xfrm>
              <a:prstGeom prst="ellipse">
                <a:avLst/>
              </a:prstGeom>
              <a:ln w="6350">
                <a:gradFill>
                  <a:gsLst>
                    <a:gs pos="0">
                      <a:srgbClr val="0B1A40">
                        <a:alpha val="58039"/>
                      </a:srgbClr>
                    </a:gs>
                    <a:gs pos="100000">
                      <a:srgbClr val="3255C8">
                        <a:alpha val="100000"/>
                      </a:srgbClr>
                    </a:gs>
                  </a:gsLst>
                  <a:lin ang="2700000"/>
                </a:gradFill>
                <a:prstDash val="solid"/>
                <a:headEnd type="none"/>
                <a:tailEnd type="none"/>
              </a:ln>
            </p:spPr>
          </p:sp>
        </p:grpSp>
        <p:sp>
          <p:nvSpPr>
            <p:cNvPr id="29" name="AutoShape 29"/>
            <p:cNvSpPr/>
            <p:nvPr/>
          </p:nvSpPr>
          <p:spPr>
            <a:xfrm flipH="false" flipV="false" rot="0">
              <a:off x="-317799" y="4787005"/>
              <a:ext cx="5692712" cy="1012736"/>
            </a:xfrm>
            <a:prstGeom prst="ellipse">
              <a:avLst/>
            </a:prstGeom>
            <a:ln w="47625">
              <a:gradFill>
                <a:gsLst>
                  <a:gs pos="82999">
                    <a:srgbClr val="3255C8">
                      <a:alpha val="0"/>
                    </a:srgbClr>
                  </a:gs>
                  <a:gs pos="100000">
                    <a:srgbClr val="0B1A40">
                      <a:alpha val="100000"/>
                    </a:srgbClr>
                  </a:gs>
                </a:gsLst>
                <a:lin ang="5400000"/>
              </a:gradFill>
              <a:prstDash val="solid"/>
              <a:headEnd type="none"/>
              <a:tailEnd type="none"/>
            </a:ln>
          </p:spPr>
        </p:sp>
        <p:sp>
          <p:nvSpPr>
            <p:cNvPr id="30" name="AutoShape 30"/>
            <p:cNvSpPr/>
            <p:nvPr/>
          </p:nvSpPr>
          <p:spPr>
            <a:xfrm flipH="false" flipV="false" rot="0">
              <a:off x="4892040" y="5394678"/>
              <a:ext cx="1406933" cy="0"/>
            </a:xfrm>
            <a:prstGeom prst="straightConnector1">
              <a:avLst/>
            </a:prstGeom>
            <a:ln w="6350">
              <a:gradFill>
                <a:gsLst>
                  <a:gs pos="25000">
                    <a:srgbClr val="3255C8">
                      <a:alpha val="100000"/>
                    </a:srgbClr>
                  </a:gs>
                  <a:gs pos="88999">
                    <a:srgbClr val="0B1A40">
                      <a:alpha val="0"/>
                    </a:srgbClr>
                  </a:gs>
                </a:gsLst>
                <a:lin ang="10800000"/>
              </a:gradFill>
              <a:prstDash val="solid"/>
              <a:headEnd type="none"/>
              <a:tailEnd type="triangle"/>
            </a:ln>
          </p:spPr>
        </p:sp>
        <p:grpSp>
          <p:nvGrpSpPr>
            <p:cNvPr id="31" name="Group 31"/>
            <p:cNvGrpSpPr/>
            <p:nvPr/>
          </p:nvGrpSpPr>
          <p:grpSpPr>
            <a:xfrm flipH="false" flipV="false" rot="0">
              <a:off x="264817" y="4537072"/>
              <a:ext cx="11254083" cy="1534347"/>
              <a:chOff x="264817" y="4537072"/>
              <a:chExt cx="11254083" cy="1534347"/>
            </a:xfrm>
          </p:grpSpPr>
          <p:sp>
            <p:nvSpPr>
              <p:cNvPr id="32" name="AutoShape 32"/>
              <p:cNvSpPr/>
              <p:nvPr/>
            </p:nvSpPr>
            <p:spPr>
              <a:xfrm flipH="false" flipV="false" rot="0">
                <a:off x="6567011" y="4899037"/>
                <a:ext cx="991282" cy="991282"/>
              </a:xfrm>
              <a:prstGeom prst="ellipse">
                <a:avLst/>
              </a:prstGeom>
              <a:ln w="15875">
                <a:gradFill>
                  <a:gsLst>
                    <a:gs pos="0">
                      <a:srgbClr val="0B1A40">
                        <a:alpha val="100000"/>
                      </a:srgbClr>
                    </a:gs>
                    <a:gs pos="94999">
                      <a:srgbClr val="3255C8">
                        <a:alpha val="100000"/>
                      </a:srgbClr>
                    </a:gs>
                  </a:gsLst>
                  <a:lin ang="5400000"/>
                </a:gradFill>
                <a:prstDash val="dash"/>
                <a:headEnd type="none"/>
                <a:tailEnd type="none"/>
              </a:ln>
            </p:spPr>
          </p:sp>
          <p:grpSp>
            <p:nvGrpSpPr>
              <p:cNvPr id="33" name="Group 33"/>
              <p:cNvGrpSpPr/>
              <p:nvPr/>
            </p:nvGrpSpPr>
            <p:grpSpPr>
              <a:xfrm flipH="false" flipV="false" rot="0">
                <a:off x="264817" y="4537072"/>
                <a:ext cx="11254083" cy="1534347"/>
                <a:chOff x="264817" y="4537072"/>
                <a:chExt cx="11254083" cy="1534347"/>
              </a:xfrm>
            </p:grpSpPr>
            <p:sp>
              <p:nvSpPr>
                <p:cNvPr id="34" name="AutoShape 34"/>
                <p:cNvSpPr/>
                <p:nvPr/>
              </p:nvSpPr>
              <p:spPr>
                <a:xfrm flipH="false" flipV="false" rot="0">
                  <a:off x="264817" y="5103069"/>
                  <a:ext cx="4527480" cy="568774"/>
                </a:xfrm>
                <a:prstGeom prst="ellipse">
                  <a:avLst/>
                </a:prstGeom>
                <a:gradFill>
                  <a:gsLst>
                    <a:gs pos="0">
                      <a:srgbClr val="3255C8">
                        <a:alpha val="0"/>
                      </a:srgbClr>
                    </a:gs>
                    <a:gs pos="99000">
                      <a:srgbClr val="3255C8">
                        <a:alpha val="49019"/>
                      </a:srgbClr>
                    </a:gs>
                  </a:gsLst>
                  <a:lin ang="16200000"/>
                </a:gradFill>
                <a:ln w="6350">
                  <a:gradFill>
                    <a:gsLst>
                      <a:gs pos="0">
                        <a:srgbClr val="0B1A40">
                          <a:alpha val="58039"/>
                        </a:srgbClr>
                      </a:gs>
                      <a:gs pos="100000">
                        <a:srgbClr val="3255C8">
                          <a:alpha val="49019"/>
                        </a:srgbClr>
                      </a:gs>
                    </a:gsLst>
                    <a:lin ang="5400000"/>
                  </a:gradFill>
                  <a:prstDash val="solid"/>
                  <a:headEnd type="none"/>
                  <a:tailEnd type="none"/>
                </a:ln>
              </p:spPr>
            </p:sp>
            <p:sp>
              <p:nvSpPr>
                <p:cNvPr id="35" name="TextBox 35"/>
                <p:cNvSpPr txBox="true"/>
                <p:nvPr/>
              </p:nvSpPr>
              <p:spPr>
                <a:xfrm flipH="false" flipV="false" rot="0">
                  <a:off x="1693033" y="4537072"/>
                  <a:ext cx="1671050" cy="1043915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none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b="true" i="true" lang="en-US" sz="5400">
                      <a:ln/>
                      <a:gradFill>
                        <a:gsLst>
                          <a:gs pos="43000">
                            <a:srgbClr val="FFFFFF">
                              <a:alpha val="83921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atin typeface="Arial"/>
                      <a:ea typeface="Arial"/>
                      <a:cs typeface="Arial"/>
                    </a:rPr>
                    <a:t>3</a:t>
                  </a:r>
                  <a:endParaRPr lang="en-US" sz="1100"/>
                </a:p>
              </p:txBody>
            </p:sp>
            <p:sp>
              <p:nvSpPr>
                <p:cNvPr id="36" name="TextBox 36"/>
                <p:cNvSpPr txBox="true"/>
                <p:nvPr/>
              </p:nvSpPr>
              <p:spPr>
                <a:xfrm flipH="false" flipV="false" rot="0">
                  <a:off x="7713393" y="4666692"/>
                  <a:ext cx="3805507" cy="676742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square"/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b="true" i="false" lang="en-US" strike="noStrike" sz="18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Bold"/>
                      <a:ea typeface="思源黑体 CN Bold"/>
                      <a:cs typeface="思源黑体 CN Bold"/>
                    </a:rPr>
                    <a:t>Phase 3: Global Dominance</a:t>
                  </a:r>
                  <a:endParaRPr lang="en-US" sz="1100"/>
                </a:p>
              </p:txBody>
            </p:sp>
            <p:sp>
              <p:nvSpPr>
                <p:cNvPr id="37" name="TextBox 37"/>
                <p:cNvSpPr txBox="true"/>
                <p:nvPr/>
              </p:nvSpPr>
              <p:spPr>
                <a:xfrm flipH="false" flipV="false" rot="0">
                  <a:off x="7713395" y="5394676"/>
                  <a:ext cx="3805505" cy="676743"/>
                </a:xfrm>
                <a:prstGeom prst="rect">
                  <a:avLst/>
                </a:prstGeom>
                <a:ln>
                  <a:headEnd type="none"/>
                  <a:tailEnd type="none"/>
                </a:ln>
              </p:spPr>
              <p:txBody>
                <a:bodyPr anchor="t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b="false" i="false" lang="en-US" strike="noStrike" sz="12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Regular"/>
                      <a:ea typeface="思源黑体 CN Regular"/>
                      <a:cs typeface="思源黑体 CN Regular"/>
                    </a:rPr>
                    <a:t>2026-2027: Cross-border expansion, development of advanced financial products (DeFi integration), and establishment as the leading digital asset ecosystem.</a:t>
                  </a:r>
                  <a:endParaRPr lang="en-US" sz="1100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 flipH="false" flipV="false" rot="0">
                  <a:off x="6705122" y="5037150"/>
                  <a:ext cx="715060" cy="71505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B1A40">
                        <a:alpha val="100000"/>
                      </a:srgbClr>
                    </a:gs>
                    <a:gs pos="75000">
                      <a:srgbClr val="3255C8">
                        <a:alpha val="100000"/>
                      </a:srgbClr>
                    </a:gs>
                  </a:gsLst>
                  <a:lin ang="2700000"/>
                </a:gradFill>
                <a:ln>
                  <a:prstDash val="solid"/>
                  <a:headEnd type="none"/>
                  <a:tailEnd type="none"/>
                </a:ln>
              </p:spPr>
            </p:sp>
            <p:sp>
              <p:nvSpPr>
                <p:cNvPr id="39" name="AutoShape 39"/>
                <p:cNvSpPr/>
                <p:nvPr/>
              </p:nvSpPr>
              <p:spPr>
                <a:xfrm flipH="false" flipV="false" rot="0">
                  <a:off x="6898468" y="5231406"/>
                  <a:ext cx="328367" cy="326544"/>
                </a:xfrm>
                <a:custGeom>
                  <a:rect b="b" l="l" r="r" t="t"/>
                  <a:pathLst>
                    <a:path h="2261" w="2270">
                      <a:moveTo>
                        <a:pt x="2142" y="1194"/>
                      </a:moveTo>
                      <a:cubicBezTo>
                        <a:pt x="2142" y="1479"/>
                        <a:pt x="2031" y="1747"/>
                        <a:pt x="1829" y="1948"/>
                      </a:cubicBezTo>
                      <a:cubicBezTo>
                        <a:pt x="1628" y="2150"/>
                        <a:pt x="1360" y="2261"/>
                        <a:pt x="1075" y="2261"/>
                      </a:cubicBezTo>
                      <a:lnTo>
                        <a:pt x="1075" y="2261"/>
                      </a:lnTo>
                      <a:cubicBezTo>
                        <a:pt x="1066" y="2261"/>
                        <a:pt x="1057" y="2261"/>
                        <a:pt x="1049" y="2261"/>
                      </a:cubicBezTo>
                      <a:cubicBezTo>
                        <a:pt x="775" y="2254"/>
                        <a:pt x="516" y="2143"/>
                        <a:pt x="321" y="1947"/>
                      </a:cubicBezTo>
                      <a:cubicBezTo>
                        <a:pt x="125" y="1752"/>
                        <a:pt x="14" y="1493"/>
                        <a:pt x="7" y="1219"/>
                      </a:cubicBezTo>
                      <a:cubicBezTo>
                        <a:pt x="0" y="929"/>
                        <a:pt x="108" y="655"/>
                        <a:pt x="311" y="448"/>
                      </a:cubicBezTo>
                      <a:cubicBezTo>
                        <a:pt x="513" y="240"/>
                        <a:pt x="785" y="126"/>
                        <a:pt x="1075" y="126"/>
                      </a:cubicBezTo>
                      <a:cubicBezTo>
                        <a:pt x="1111" y="126"/>
                        <a:pt x="1141" y="156"/>
                        <a:pt x="1141" y="193"/>
                      </a:cubicBezTo>
                      <a:lnTo>
                        <a:pt x="1141" y="1056"/>
                      </a:lnTo>
                      <a:cubicBezTo>
                        <a:pt x="1141" y="1095"/>
                        <a:pt x="1173" y="1127"/>
                        <a:pt x="1212" y="1127"/>
                      </a:cubicBezTo>
                      <a:lnTo>
                        <a:pt x="2075" y="1127"/>
                      </a:lnTo>
                      <a:cubicBezTo>
                        <a:pt x="2112" y="1127"/>
                        <a:pt x="2142" y="1157"/>
                        <a:pt x="2142" y="1194"/>
                      </a:cubicBezTo>
                      <a:close/>
                      <a:moveTo>
                        <a:pt x="2270" y="943"/>
                      </a:moveTo>
                      <a:cubicBezTo>
                        <a:pt x="2270" y="423"/>
                        <a:pt x="1847" y="0"/>
                        <a:pt x="1327" y="0"/>
                      </a:cubicBezTo>
                      <a:cubicBezTo>
                        <a:pt x="1290" y="0"/>
                        <a:pt x="1260" y="30"/>
                        <a:pt x="1260" y="67"/>
                      </a:cubicBezTo>
                      <a:lnTo>
                        <a:pt x="1260" y="943"/>
                      </a:lnTo>
                      <a:cubicBezTo>
                        <a:pt x="1260" y="980"/>
                        <a:pt x="1290" y="1010"/>
                        <a:pt x="1327" y="1010"/>
                      </a:cubicBezTo>
                      <a:lnTo>
                        <a:pt x="2203" y="1010"/>
                      </a:lnTo>
                      <a:cubicBezTo>
                        <a:pt x="2240" y="1010"/>
                        <a:pt x="2270" y="980"/>
                        <a:pt x="2270" y="943"/>
                      </a:cubicBezTo>
                      <a:close/>
                      <a:moveTo>
                        <a:pt x="1394" y="136"/>
                      </a:moveTo>
                      <a:cubicBezTo>
                        <a:pt x="1787" y="168"/>
                        <a:pt x="2102" y="483"/>
                        <a:pt x="2134" y="876"/>
                      </a:cubicBezTo>
                      <a:lnTo>
                        <a:pt x="1394" y="876"/>
                      </a:lnTo>
                      <a:lnTo>
                        <a:pt x="1394" y="136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>
                  <a:prstDash val="solid"/>
                  <a:headEnd type="none"/>
                  <a:tailEnd type="none"/>
                </a:ln>
              </p:spPr>
            </p:sp>
          </p:grpSp>
          <p:sp>
            <p:nvSpPr>
              <p:cNvPr id="40" name="AutoShape 40"/>
              <p:cNvSpPr/>
              <p:nvPr/>
            </p:nvSpPr>
            <p:spPr>
              <a:xfrm flipH="false" flipV="false" rot="0">
                <a:off x="6667023" y="4999049"/>
                <a:ext cx="791258" cy="791258"/>
              </a:xfrm>
              <a:prstGeom prst="ellipse">
                <a:avLst/>
              </a:prstGeom>
              <a:ln w="6350">
                <a:gradFill>
                  <a:gsLst>
                    <a:gs pos="0">
                      <a:srgbClr val="0B1A40">
                        <a:alpha val="58039"/>
                      </a:srgbClr>
                    </a:gs>
                    <a:gs pos="100000">
                      <a:srgbClr val="3255C8">
                        <a:alpha val="100000"/>
                      </a:srgbClr>
                    </a:gs>
                  </a:gsLst>
                  <a:lin ang="2700000"/>
                </a:gradFill>
                <a:prstDash val="solid"/>
                <a:headEnd type="none"/>
                <a:tailEnd type="none"/>
              </a:ln>
            </p:spPr>
          </p:sp>
        </p:grpSp>
        <p:sp>
          <p:nvSpPr>
            <p:cNvPr id="41" name="TextBox 41"/>
            <p:cNvSpPr txBox="true"/>
            <p:nvPr/>
          </p:nvSpPr>
          <p:spPr>
            <a:xfrm flipH="false" flipV="false" rot="0">
              <a:off x="660400" y="1130300"/>
              <a:ext cx="10858500" cy="666562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ctr">
                <a:defRPr/>
              </a:pPr>
              <a:r>
                <a:rPr b="true" i="false" lang="en-US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Our Strategic Roadmap to 2027</a:t>
              </a:r>
              <a:endParaRPr lang="en-US" sz="1100"/>
            </a:p>
          </p:txBody>
        </p:sp>
      </p:grpSp>
      <p:sp>
        <p:nvSpPr>
          <p:cNvPr id="42" name="TextBox 42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The Future of Finance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7b5847f-a80e-414a-8091-aeb2a6e850cb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400" y="1130300"/>
            <a:ext cx="10858500" cy="4800600"/>
            <a:chOff x="660400" y="1130300"/>
            <a:chExt cx="10858500" cy="4800600"/>
          </a:xfrm>
        </p:grpSpPr>
        <p:sp>
          <p:nvSpPr>
            <p:cNvPr id="4" name="TextBox 4"/>
            <p:cNvSpPr txBox="true"/>
            <p:nvPr/>
          </p:nvSpPr>
          <p:spPr>
            <a:xfrm flipH="false" flipV="false" rot="0">
              <a:off x="660400" y="1130300"/>
              <a:ext cx="10858500" cy="461665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t" anchorCtr="true" bIns="45720" lIns="91440" rIns="91440" rtlCol="false" tIns="45720" vert="horz" wrap="square"/>
            <a:lstStyle/>
            <a:p>
              <a:pPr algn="ctr">
                <a:defRPr/>
              </a:pPr>
              <a:r>
                <a:rPr b="true" i="false" lang="en-US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Join the Financial Revolution</a:t>
              </a:r>
              <a:endParaRPr lang="en-US" sz="1100"/>
            </a:p>
          </p:txBody>
        </p:sp>
        <p:grpSp>
          <p:nvGrpSpPr>
            <p:cNvPr id="5" name="Group 5"/>
            <p:cNvGrpSpPr/>
            <p:nvPr/>
          </p:nvGrpSpPr>
          <p:grpSpPr>
            <a:xfrm flipH="false" flipV="false" rot="0">
              <a:off x="753908" y="2022324"/>
              <a:ext cx="10701492" cy="1139702"/>
              <a:chOff x="753908" y="2022324"/>
              <a:chExt cx="10701492" cy="1139702"/>
            </a:xfrm>
          </p:grpSpPr>
          <p:sp>
            <p:nvSpPr>
              <p:cNvPr id="6" name="AutoShape 6"/>
              <p:cNvSpPr/>
              <p:nvPr/>
            </p:nvSpPr>
            <p:spPr>
              <a:xfrm flipH="false" flipV="false" rot="0">
                <a:off x="1252013" y="2022327"/>
                <a:ext cx="10203387" cy="1139699"/>
              </a:xfrm>
              <a:prstGeom prst="roundRect">
                <a:avLst>
                  <a:gd fmla="val 8860" name="adj"/>
                </a:avLst>
              </a:prstGeom>
              <a:solidFill>
                <a:srgbClr val="F0F0F0">
                  <a:alpha val="14901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7" name="TextBox 7"/>
              <p:cNvSpPr txBox="true"/>
              <p:nvPr/>
            </p:nvSpPr>
            <p:spPr>
              <a:xfrm flipH="false" flipV="false" rot="16200000">
                <a:off x="433111" y="2343121"/>
                <a:ext cx="1139700" cy="498106"/>
              </a:xfrm>
              <a:prstGeom prst="round2SameRect">
                <a:avLst>
                  <a:gd fmla="val 34445" name="adj1"/>
                  <a:gd fmla="val 0" name="adj2"/>
                </a:avLst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eaVert" wrap="square"/>
              <a:lstStyle/>
              <a:p>
                <a:pPr algn="ctr">
                  <a:defRPr/>
                </a:pPr>
                <a:r>
                  <a:rPr b="true" i="false" lang="en-US" strike="noStrike" sz="16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1</a:t>
                </a:r>
                <a:endParaRPr lang="en-US" sz="1100"/>
              </a:p>
            </p:txBody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1354796" y="2074878"/>
                <a:ext cx="2020569" cy="103549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r">
                  <a:defRPr/>
                </a:pPr>
                <a:r>
                  <a:rPr b="true" i="false" lang="en-US" strike="noStrike" sz="1800">
                    <a:ln/>
                    <a:solidFill>
                      <a:srgbClr val="FFFFFF">
                        <a:alpha val="100000"/>
                        <a:lumMod val="95000"/>
                        <a:lumOff val="5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A Paradigm Shift</a:t>
                </a:r>
                <a:endParaRPr lang="en-US" sz="1100"/>
              </a:p>
            </p:txBody>
          </p:sp>
          <p:sp>
            <p:nvSpPr>
              <p:cNvPr id="9" name="TextBox 9"/>
              <p:cNvSpPr txBox="true"/>
              <p:nvPr/>
            </p:nvSpPr>
            <p:spPr>
              <a:xfrm flipH="false" flipV="false" rot="0">
                <a:off x="3375365" y="2074878"/>
                <a:ext cx="7899400" cy="103549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  <a:lumMod val="95000"/>
                        <a:lumOff val="5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GFC represents a fundamental shift in how digital assets, finance, and global commerce intersect.</a:t>
                </a:r>
                <a:endParaRPr lang="en-US" sz="11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flipH="false" flipV="false" rot="0">
              <a:off x="753907" y="3406764"/>
              <a:ext cx="10695526" cy="1139700"/>
              <a:chOff x="753907" y="3406764"/>
              <a:chExt cx="10695526" cy="1139700"/>
            </a:xfrm>
          </p:grpSpPr>
          <p:sp>
            <p:nvSpPr>
              <p:cNvPr id="11" name="AutoShape 11"/>
              <p:cNvSpPr/>
              <p:nvPr/>
            </p:nvSpPr>
            <p:spPr>
              <a:xfrm flipH="false" flipV="false" rot="0">
                <a:off x="1246046" y="3406764"/>
                <a:ext cx="10203387" cy="1139699"/>
              </a:xfrm>
              <a:prstGeom prst="roundRect">
                <a:avLst>
                  <a:gd fmla="val 8860" name="adj"/>
                </a:avLst>
              </a:prstGeom>
              <a:solidFill>
                <a:srgbClr val="F0F0F0">
                  <a:alpha val="14901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1348829" y="3469640"/>
                <a:ext cx="2020569" cy="103549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r">
                  <a:defRPr/>
                </a:pPr>
                <a:r>
                  <a:rPr b="true" i="false" lang="en-US" strike="noStrike" sz="1800">
                    <a:ln/>
                    <a:solidFill>
                      <a:srgbClr val="FFFFFF">
                        <a:alpha val="100000"/>
                        <a:lumMod val="95000"/>
                        <a:lumOff val="5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Unmatched Potential</a:t>
                </a:r>
                <a:endParaRPr lang="en-US" sz="1100"/>
              </a:p>
            </p:txBody>
          </p:sp>
          <p:sp>
            <p:nvSpPr>
              <p:cNvPr id="13" name="TextBox 13"/>
              <p:cNvSpPr txBox="true"/>
              <p:nvPr/>
            </p:nvSpPr>
            <p:spPr>
              <a:xfrm flipH="false" flipV="false" rot="0">
                <a:off x="3369398" y="3469640"/>
                <a:ext cx="7899400" cy="103549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  <a:lumMod val="95000"/>
                        <a:lumOff val="5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We offer a unique opportunity to invest in the future of money and consumption.</a:t>
                </a:r>
                <a:endParaRPr lang="en-US" sz="1100"/>
              </a:p>
            </p:txBody>
          </p:sp>
          <p:sp>
            <p:nvSpPr>
              <p:cNvPr id="14" name="TextBox 14"/>
              <p:cNvSpPr txBox="true"/>
              <p:nvPr/>
            </p:nvSpPr>
            <p:spPr>
              <a:xfrm flipH="false" flipV="false" rot="16200000">
                <a:off x="433110" y="3727561"/>
                <a:ext cx="1139700" cy="498106"/>
              </a:xfrm>
              <a:prstGeom prst="round2SameRect">
                <a:avLst>
                  <a:gd fmla="val 34445" name="adj1"/>
                  <a:gd fmla="val 0" name="adj2"/>
                </a:avLst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eaVert" wrap="square"/>
              <a:lstStyle/>
              <a:p>
                <a:pPr algn="ctr">
                  <a:defRPr/>
                </a:pPr>
                <a:r>
                  <a:rPr b="true" i="false" lang="en-US" strike="noStrike" sz="16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2</a:t>
                </a:r>
                <a:endParaRPr lang="en-US" sz="11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flipH="false" flipV="false" rot="0">
              <a:off x="747734" y="4791200"/>
              <a:ext cx="10707666" cy="1139700"/>
              <a:chOff x="747734" y="4791200"/>
              <a:chExt cx="10707666" cy="1139700"/>
            </a:xfrm>
          </p:grpSpPr>
          <p:sp>
            <p:nvSpPr>
              <p:cNvPr id="16" name="AutoShape 16"/>
              <p:cNvSpPr/>
              <p:nvPr/>
            </p:nvSpPr>
            <p:spPr>
              <a:xfrm flipH="false" flipV="false" rot="0">
                <a:off x="1252013" y="4791201"/>
                <a:ext cx="10203387" cy="1139699"/>
              </a:xfrm>
              <a:prstGeom prst="roundRect">
                <a:avLst>
                  <a:gd fmla="val 8860" name="adj"/>
                </a:avLst>
              </a:prstGeom>
              <a:solidFill>
                <a:srgbClr val="F0F0F0">
                  <a:alpha val="14901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17" name="TextBox 17"/>
              <p:cNvSpPr txBox="true"/>
              <p:nvPr/>
            </p:nvSpPr>
            <p:spPr>
              <a:xfrm flipH="false" flipV="false" rot="0">
                <a:off x="1348829" y="4864402"/>
                <a:ext cx="2020569" cy="103549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r">
                  <a:defRPr/>
                </a:pPr>
                <a:r>
                  <a:rPr b="true" i="false" lang="en-US" strike="noStrike" sz="1800">
                    <a:ln/>
                    <a:solidFill>
                      <a:srgbClr val="FFFFFF">
                        <a:alpha val="100000"/>
                        <a:lumMod val="95000"/>
                        <a:lumOff val="5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A Call to Action</a:t>
                </a:r>
                <a:endParaRPr lang="en-US" sz="1100"/>
              </a:p>
            </p:txBody>
          </p:sp>
          <p:sp>
            <p:nvSpPr>
              <p:cNvPr id="18" name="TextBox 18"/>
              <p:cNvSpPr txBox="true"/>
              <p:nvPr/>
            </p:nvSpPr>
            <p:spPr>
              <a:xfrm flipH="false" flipV="false" rot="0">
                <a:off x="3369398" y="4864402"/>
                <a:ext cx="7899400" cy="103549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  <a:lumMod val="95000"/>
                        <a:lumOff val="5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We invite you to join us on this journey to build a more efficient, inclusive, and prosperous global financial future.</a:t>
                </a:r>
                <a:endParaRPr lang="en-US" sz="1100"/>
              </a:p>
            </p:txBody>
          </p:sp>
          <p:sp>
            <p:nvSpPr>
              <p:cNvPr id="19" name="TextBox 19"/>
              <p:cNvSpPr txBox="true"/>
              <p:nvPr/>
            </p:nvSpPr>
            <p:spPr>
              <a:xfrm flipH="false" flipV="false" rot="16200000">
                <a:off x="426937" y="5111997"/>
                <a:ext cx="1139700" cy="498106"/>
              </a:xfrm>
              <a:prstGeom prst="round2SameRect">
                <a:avLst>
                  <a:gd fmla="val 34445" name="adj1"/>
                  <a:gd fmla="val 0" name="adj2"/>
                </a:avLst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eaVert" wrap="square"/>
              <a:lstStyle/>
              <a:p>
                <a:pPr algn="ctr">
                  <a:defRPr/>
                </a:pPr>
                <a:r>
                  <a:rPr b="true" i="false" lang="en-US" strike="noStrike" sz="16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lang="en-US" sz="1100"/>
              </a:p>
            </p:txBody>
          </p:sp>
        </p:grpSp>
      </p:grpSp>
      <p:sp>
        <p:nvSpPr>
          <p:cNvPr id="20" name="TextBox 20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Conclusion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719662"/>
            <a:ext cx="7030720" cy="2263058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谢谢观看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2786380" y="4224020"/>
            <a:ext cx="1465580" cy="375920"/>
          </a:xfrm>
          <a:prstGeom prst="roundRect">
            <a:avLst>
              <a:gd fmla="val 50000" name="adj"/>
            </a:avLst>
          </a:prstGeom>
          <a:solidFill>
            <a:srgbClr val="3255C8">
              <a:alpha val="100000"/>
            </a:srgbClr>
          </a:solidFill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ctr">
              <a:lnSpc>
                <a:spcPct val="96000"/>
              </a:lnSpc>
              <a:spcBef>
                <a:spcPts val="1000"/>
              </a:spcBef>
              <a:defRPr/>
            </a:pPr>
            <a:r>
              <a:rPr b="false" i="false" lang="en-US" sz="11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报告人名称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660400" y="4224020"/>
            <a:ext cx="1465580" cy="375920"/>
          </a:xfrm>
          <a:prstGeom prst="roundRect">
            <a:avLst>
              <a:gd fmla="val 50000" name="adj"/>
            </a:avLst>
          </a:prstGeom>
          <a:solidFill>
            <a:srgbClr val="3255C8">
              <a:alpha val="100000"/>
            </a:srgbClr>
          </a:solidFill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ctr">
              <a:lnSpc>
                <a:spcPct val="96000"/>
              </a:lnSpc>
              <a:spcBef>
                <a:spcPts val="1000"/>
              </a:spcBef>
              <a:defRPr/>
            </a:pPr>
            <a:r>
              <a:rPr b="false" i="false" lang="en-US" sz="11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20xx.xx.xx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6ce42cc-7f08-4ce7-a220-bb57246b6223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400" y="0"/>
            <a:ext cx="11531599" cy="6134101"/>
            <a:chOff x="660400" y="0"/>
            <a:chExt cx="11531599" cy="6134101"/>
          </a:xfrm>
        </p:grpSpPr>
        <p:sp>
          <p:nvSpPr>
            <p:cNvPr id="4" name="AutoShape 4"/>
            <p:cNvSpPr/>
            <p:nvPr/>
          </p:nvSpPr>
          <p:spPr>
            <a:xfrm flipH="false" flipV="false" rot="0">
              <a:off x="666750" y="1130300"/>
              <a:ext cx="8252751" cy="800100"/>
            </a:xfrm>
            <a:prstGeom prst="rect">
              <a:avLst/>
            </a:prstGeom>
            <a:ln>
              <a:prstDash val="solid"/>
              <a:headEnd type="none"/>
              <a:tailEnd type="none"/>
            </a:ln>
          </p:spPr>
        </p:sp>
        <p:grpSp>
          <p:nvGrpSpPr>
            <p:cNvPr id="5" name="Group 5"/>
            <p:cNvGrpSpPr/>
            <p:nvPr/>
          </p:nvGrpSpPr>
          <p:grpSpPr>
            <a:xfrm flipH="false" flipV="false" rot="0">
              <a:off x="660400" y="0"/>
              <a:ext cx="11531599" cy="6134101"/>
              <a:chOff x="660400" y="0"/>
              <a:chExt cx="11531599" cy="6134101"/>
            </a:xfrm>
          </p:grpSpPr>
          <p:sp>
            <p:nvSpPr>
              <p:cNvPr id="6" name="AutoShape 6"/>
              <p:cNvSpPr/>
              <p:nvPr/>
            </p:nvSpPr>
            <p:spPr>
              <a:xfrm flipH="false" flipV="true" rot="10800000">
                <a:off x="9277063" y="0"/>
                <a:ext cx="2914936" cy="6134101"/>
              </a:xfrm>
              <a:custGeom>
                <a:rect b="b" l="l" r="r" t="t"/>
                <a:pathLst>
                  <a:path h="6134101" w="2914936">
                    <a:moveTo>
                      <a:pt x="2911934" y="0"/>
                    </a:moveTo>
                    <a:lnTo>
                      <a:pt x="3003" y="0"/>
                    </a:lnTo>
                    <a:lnTo>
                      <a:pt x="0" y="59461"/>
                    </a:lnTo>
                    <a:lnTo>
                      <a:pt x="0" y="4676632"/>
                    </a:lnTo>
                    <a:cubicBezTo>
                      <a:pt x="0" y="5481569"/>
                      <a:pt x="652531" y="6134100"/>
                      <a:pt x="1457468" y="6134100"/>
                    </a:cubicBezTo>
                    <a:lnTo>
                      <a:pt x="1457467" y="6134101"/>
                    </a:lnTo>
                    <a:cubicBezTo>
                      <a:pt x="2262404" y="6134101"/>
                      <a:pt x="2914935" y="5481570"/>
                      <a:pt x="2914935" y="4676633"/>
                    </a:cubicBezTo>
                    <a:cubicBezTo>
                      <a:pt x="2914935" y="3137576"/>
                      <a:pt x="2914936" y="1598518"/>
                      <a:pt x="2914936" y="59461"/>
                    </a:cubicBezTo>
                    <a:close/>
                  </a:path>
                </a:pathLst>
              </a:custGeom>
              <a:blipFill rotWithShape="true">
                <a:blip r:embed="rId2">
                  <a:alphaModFix amt="100000"/>
                  <a:alphaModFix amt="100000"/>
                </a:blip>
                <a:stretch>
                  <a:fillRect b="-1655" l="-95198" r="-101776" t="-11242"/>
                </a:stretch>
              </a:blipFill>
              <a:ln>
                <a:prstDash val="solid"/>
                <a:headEnd type="none"/>
                <a:tailEnd type="none"/>
              </a:ln>
            </p:spPr>
          </p:sp>
          <p:sp>
            <p:nvSpPr>
              <p:cNvPr id="7" name="AutoShape 7"/>
              <p:cNvSpPr/>
              <p:nvPr/>
            </p:nvSpPr>
            <p:spPr>
              <a:xfrm flipH="false" flipV="false" rot="0">
                <a:off x="660400" y="2214574"/>
                <a:ext cx="3950768" cy="1117059"/>
              </a:xfrm>
              <a:prstGeom prst="roundRect">
                <a:avLst>
                  <a:gd fmla="val 3580" name="adj"/>
                </a:avLst>
              </a:prstGeom>
              <a:ln w="635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1322447" y="2280237"/>
                <a:ext cx="3191053" cy="98573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Project Overview</a:t>
                </a:r>
                <a:endParaRPr lang="en-US" sz="1100"/>
              </a:p>
            </p:txBody>
          </p:sp>
          <p:sp>
            <p:nvSpPr>
              <p:cNvPr id="9" name="TextBox 9"/>
              <p:cNvSpPr txBox="true"/>
              <p:nvPr/>
            </p:nvSpPr>
            <p:spPr>
              <a:xfrm flipH="false" flipV="false" rot="0">
                <a:off x="758069" y="2280238"/>
                <a:ext cx="564378" cy="98573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3255C8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1.</a:t>
                </a:r>
                <a:endParaRPr lang="en-US" sz="11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flipH="false" flipV="false" rot="0">
              <a:off x="660400" y="3615807"/>
              <a:ext cx="3950768" cy="1117059"/>
              <a:chOff x="660400" y="3615807"/>
              <a:chExt cx="3950768" cy="1117059"/>
            </a:xfrm>
          </p:grpSpPr>
          <p:sp>
            <p:nvSpPr>
              <p:cNvPr id="11" name="AutoShape 11"/>
              <p:cNvSpPr/>
              <p:nvPr/>
            </p:nvSpPr>
            <p:spPr>
              <a:xfrm flipH="false" flipV="false" rot="0">
                <a:off x="660400" y="3615807"/>
                <a:ext cx="3950768" cy="1117059"/>
              </a:xfrm>
              <a:prstGeom prst="roundRect">
                <a:avLst>
                  <a:gd fmla="val 3580" name="adj"/>
                </a:avLst>
              </a:prstGeom>
              <a:ln w="635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1322447" y="3681470"/>
                <a:ext cx="3191053" cy="98573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The Core Challenges</a:t>
                </a:r>
                <a:endParaRPr lang="en-US" sz="1100"/>
              </a:p>
            </p:txBody>
          </p:sp>
          <p:sp>
            <p:nvSpPr>
              <p:cNvPr id="13" name="TextBox 13"/>
              <p:cNvSpPr txBox="true"/>
              <p:nvPr/>
            </p:nvSpPr>
            <p:spPr>
              <a:xfrm flipH="false" flipV="false" rot="0">
                <a:off x="758069" y="3681471"/>
                <a:ext cx="564378" cy="98573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3255C8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2.</a:t>
                </a:r>
                <a:endParaRPr lang="en-US" sz="11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flipH="false" flipV="false" rot="0">
              <a:off x="660400" y="5017041"/>
              <a:ext cx="8259101" cy="1117059"/>
              <a:chOff x="660400" y="5017041"/>
              <a:chExt cx="8259101" cy="1117059"/>
            </a:xfrm>
          </p:grpSpPr>
          <p:sp>
            <p:nvSpPr>
              <p:cNvPr id="15" name="AutoShape 15"/>
              <p:cNvSpPr/>
              <p:nvPr/>
            </p:nvSpPr>
            <p:spPr>
              <a:xfrm flipH="false" flipV="false" rot="0">
                <a:off x="660400" y="5017041"/>
                <a:ext cx="8259101" cy="1117059"/>
              </a:xfrm>
              <a:prstGeom prst="roundRect">
                <a:avLst>
                  <a:gd fmla="val 3580" name="adj"/>
                </a:avLst>
              </a:prstGeom>
              <a:ln w="635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6" name="TextBox 16"/>
              <p:cNvSpPr txBox="true"/>
              <p:nvPr/>
            </p:nvSpPr>
            <p:spPr>
              <a:xfrm flipH="false" flipV="false" rot="0">
                <a:off x="1322447" y="5082704"/>
                <a:ext cx="7392879" cy="98573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Our Solution</a:t>
                </a:r>
                <a:endParaRPr lang="en-US" sz="1100"/>
              </a:p>
            </p:txBody>
          </p:sp>
          <p:sp>
            <p:nvSpPr>
              <p:cNvPr id="17" name="TextBox 17"/>
              <p:cNvSpPr txBox="true"/>
              <p:nvPr/>
            </p:nvSpPr>
            <p:spPr>
              <a:xfrm flipH="false" flipV="false" rot="0">
                <a:off x="758069" y="5082705"/>
                <a:ext cx="564378" cy="98573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3255C8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3.</a:t>
                </a:r>
                <a:endParaRPr lang="en-US" sz="11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flipH="false" flipV="false" rot="0">
              <a:off x="4968731" y="2214574"/>
              <a:ext cx="3950768" cy="1117059"/>
              <a:chOff x="4968731" y="2214574"/>
              <a:chExt cx="3950768" cy="1117059"/>
            </a:xfrm>
          </p:grpSpPr>
          <p:sp>
            <p:nvSpPr>
              <p:cNvPr id="19" name="AutoShape 19"/>
              <p:cNvSpPr/>
              <p:nvPr/>
            </p:nvSpPr>
            <p:spPr>
              <a:xfrm flipH="false" flipV="false" rot="0">
                <a:off x="4968731" y="2214574"/>
                <a:ext cx="3950768" cy="1117059"/>
              </a:xfrm>
              <a:prstGeom prst="roundRect">
                <a:avLst>
                  <a:gd fmla="val 3580" name="adj"/>
                </a:avLst>
              </a:prstGeom>
              <a:ln w="635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20" name="TextBox 20"/>
              <p:cNvSpPr txBox="true"/>
              <p:nvPr/>
            </p:nvSpPr>
            <p:spPr>
              <a:xfrm flipH="false" flipV="false" rot="0">
                <a:off x="5630778" y="2280237"/>
                <a:ext cx="3191053" cy="98573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The GFC Advantage</a:t>
                </a:r>
                <a:endParaRPr lang="en-US" sz="1100"/>
              </a:p>
            </p:txBody>
          </p:sp>
          <p:sp>
            <p:nvSpPr>
              <p:cNvPr id="21" name="TextBox 21"/>
              <p:cNvSpPr txBox="true"/>
              <p:nvPr/>
            </p:nvSpPr>
            <p:spPr>
              <a:xfrm flipH="false" flipV="false" rot="0">
                <a:off x="5066400" y="2280238"/>
                <a:ext cx="564378" cy="98573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3255C8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4.</a:t>
                </a:r>
                <a:endParaRPr lang="en-US" sz="11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flipH="false" flipV="false" rot="0">
              <a:off x="4968732" y="3615807"/>
              <a:ext cx="3950768" cy="1117059"/>
              <a:chOff x="4968732" y="3615807"/>
              <a:chExt cx="3950768" cy="1117059"/>
            </a:xfrm>
          </p:grpSpPr>
          <p:sp>
            <p:nvSpPr>
              <p:cNvPr id="23" name="AutoShape 23"/>
              <p:cNvSpPr/>
              <p:nvPr/>
            </p:nvSpPr>
            <p:spPr>
              <a:xfrm flipH="false" flipV="false" rot="0">
                <a:off x="4968732" y="3615807"/>
                <a:ext cx="3950768" cy="1117059"/>
              </a:xfrm>
              <a:prstGeom prst="roundRect">
                <a:avLst>
                  <a:gd fmla="val 3580" name="adj"/>
                </a:avLst>
              </a:prstGeom>
              <a:ln w="6350">
                <a:solidFill>
                  <a:srgbClr val="FFFFFF">
                    <a:alpha val="50196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24" name="TextBox 24"/>
              <p:cNvSpPr txBox="true"/>
              <p:nvPr/>
            </p:nvSpPr>
            <p:spPr>
              <a:xfrm flipH="false" flipV="false" rot="0">
                <a:off x="5630779" y="3681470"/>
                <a:ext cx="3191053" cy="985733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Roadmap &amp; Vision</a:t>
                </a:r>
                <a:endParaRPr lang="en-US" sz="1100"/>
              </a:p>
            </p:txBody>
          </p:sp>
          <p:sp>
            <p:nvSpPr>
              <p:cNvPr id="25" name="TextBox 25"/>
              <p:cNvSpPr txBox="true"/>
              <p:nvPr/>
            </p:nvSpPr>
            <p:spPr>
              <a:xfrm flipH="false" flipV="false" rot="0">
                <a:off x="5066401" y="3681471"/>
                <a:ext cx="564378" cy="985733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3255C8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5.</a:t>
                </a:r>
                <a:endParaRPr lang="en-US" sz="1100"/>
              </a:p>
            </p:txBody>
          </p:sp>
        </p:grpSp>
      </p:grpSp>
      <p:sp>
        <p:nvSpPr>
          <p:cNvPr id="26" name="TextBox 26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目录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130300"/>
            <a:ext cx="7200900" cy="2356695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Project Overview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660400" y="3679313"/>
            <a:ext cx="5435600" cy="1128661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t" anchorCtr="false" bIns="45720" lIns="91440" rIns="91440" rtlCol="false" tIns="45720" vert="horz" wrap="square"/>
          <a:lstStyle/>
          <a:p>
            <a:pPr algn="l">
              <a:lnSpc>
                <a:spcPct val="120000"/>
              </a:lnSpc>
              <a:spcBef>
                <a:spcPts val="1000"/>
              </a:spcBef>
              <a:defRPr/>
            </a:pPr>
            <a:r>
              <a:rPr b="false" i="false" lang="en-US" sz="24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Introducing GFC, a groundbreaking digital asset platform designed to transform non-performing assets and physical inventory into a powerful financial leverage tool, creating a revolutionary consumption model.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3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03f48e7-0723-4a8d-a37e-f3cabb1d731f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399" y="1130300"/>
            <a:ext cx="10858501" cy="4899927"/>
            <a:chOff x="660399" y="1130300"/>
            <a:chExt cx="10858501" cy="4899927"/>
          </a:xfrm>
        </p:grpSpPr>
        <p:grpSp>
          <p:nvGrpSpPr>
            <p:cNvPr id="4" name="Group 4"/>
            <p:cNvGrpSpPr/>
            <p:nvPr/>
          </p:nvGrpSpPr>
          <p:grpSpPr>
            <a:xfrm flipH="false" flipV="false" rot="0">
              <a:off x="660400" y="1953928"/>
              <a:ext cx="3484528" cy="4076299"/>
              <a:chOff x="660400" y="1953928"/>
              <a:chExt cx="3484528" cy="4076299"/>
            </a:xfrm>
          </p:grpSpPr>
          <p:sp>
            <p:nvSpPr>
              <p:cNvPr id="5" name="AutoShape 5"/>
              <p:cNvSpPr/>
              <p:nvPr/>
            </p:nvSpPr>
            <p:spPr>
              <a:xfrm flipH="false" flipV="false" rot="0">
                <a:off x="660400" y="1953928"/>
                <a:ext cx="3484528" cy="4076299"/>
              </a:xfrm>
              <a:prstGeom prst="roundRect">
                <a:avLst>
                  <a:gd fmla="val 6600" name="adj"/>
                </a:avLst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grpSp>
            <p:nvGrpSpPr>
              <p:cNvPr id="6" name="Group 6"/>
              <p:cNvGrpSpPr/>
              <p:nvPr/>
            </p:nvGrpSpPr>
            <p:grpSpPr>
              <a:xfrm flipH="false" flipV="false" rot="0">
                <a:off x="760419" y="2077307"/>
                <a:ext cx="3284491" cy="3829540"/>
                <a:chOff x="760419" y="2027433"/>
                <a:chExt cx="3284491" cy="3829540"/>
              </a:xfrm>
            </p:grpSpPr>
            <p:sp>
              <p:nvSpPr>
                <p:cNvPr id="7" name="TextBox 7"/>
                <p:cNvSpPr txBox="true"/>
                <p:nvPr/>
              </p:nvSpPr>
              <p:spPr>
                <a:xfrm flipH="false" flipV="false" rot="0">
                  <a:off x="760419" y="2733820"/>
                  <a:ext cx="3284491" cy="768813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b="true" i="false" lang="en-US" sz="18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Bold"/>
                      <a:ea typeface="思源黑体 CN Bold"/>
                      <a:cs typeface="思源黑体 CN Bold"/>
                    </a:rPr>
                    <a:t>GFC Digital Asset</a:t>
                  </a:r>
                  <a:endParaRPr lang="en-US" sz="1100"/>
                </a:p>
              </p:txBody>
            </p:sp>
            <p:sp>
              <p:nvSpPr>
                <p:cNvPr id="8" name="TextBox 8"/>
                <p:cNvSpPr txBox="true"/>
                <p:nvPr/>
              </p:nvSpPr>
              <p:spPr>
                <a:xfrm flipH="false" flipV="false" rot="0">
                  <a:off x="760419" y="3502633"/>
                  <a:ext cx="3284491" cy="2354340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t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b="false" i="false" lang="en-US" sz="12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Regular"/>
                      <a:ea typeface="思源黑体 CN Regular"/>
                      <a:cs typeface="思源黑体 CN Regular"/>
                    </a:rPr>
                    <a:t>A financial token anchored by real-world non-performing assets and physical inventory.</a:t>
                  </a:r>
                  <a:endParaRPr lang="en-US" sz="1100"/>
                </a:p>
              </p:txBody>
            </p:sp>
            <p:sp>
              <p:nvSpPr>
                <p:cNvPr id="9" name="TextBox 9"/>
                <p:cNvSpPr txBox="true"/>
                <p:nvPr/>
              </p:nvSpPr>
              <p:spPr>
                <a:xfrm flipH="false" flipV="false" rot="0">
                  <a:off x="760419" y="2027433"/>
                  <a:ext cx="706387" cy="706387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ctr" anchorCtr="false" bIns="45720" lIns="91440" rIns="91440" rtlCol="false" tIns="45720" vert="horz" wrap="none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b="true" i="false" lang="en-US" sz="36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Arial"/>
                      <a:ea typeface="Arial"/>
                      <a:cs typeface="Arial"/>
                    </a:rPr>
                    <a:t>01</a:t>
                  </a:r>
                  <a:endParaRPr lang="en-US" sz="1100"/>
                </a:p>
              </p:txBody>
            </p:sp>
          </p:grpSp>
        </p:grpSp>
        <p:grpSp>
          <p:nvGrpSpPr>
            <p:cNvPr id="10" name="Group 10"/>
            <p:cNvGrpSpPr/>
            <p:nvPr/>
          </p:nvGrpSpPr>
          <p:grpSpPr>
            <a:xfrm flipH="false" flipV="false" rot="0">
              <a:off x="4347386" y="1953928"/>
              <a:ext cx="3484528" cy="4076299"/>
              <a:chOff x="4283886" y="1953928"/>
              <a:chExt cx="3484528" cy="4076299"/>
            </a:xfrm>
          </p:grpSpPr>
          <p:sp>
            <p:nvSpPr>
              <p:cNvPr id="11" name="AutoShape 11"/>
              <p:cNvSpPr/>
              <p:nvPr/>
            </p:nvSpPr>
            <p:spPr>
              <a:xfrm flipH="false" flipV="false" rot="0">
                <a:off x="4283886" y="1953928"/>
                <a:ext cx="3484528" cy="4076299"/>
              </a:xfrm>
              <a:prstGeom prst="roundRect">
                <a:avLst>
                  <a:gd fmla="val 6600" name="adj"/>
                </a:avLst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grpSp>
            <p:nvGrpSpPr>
              <p:cNvPr id="12" name="Group 12"/>
              <p:cNvGrpSpPr/>
              <p:nvPr/>
            </p:nvGrpSpPr>
            <p:grpSpPr>
              <a:xfrm flipH="false" flipV="false" rot="0">
                <a:off x="4383905" y="2077307"/>
                <a:ext cx="3284491" cy="3829540"/>
                <a:chOff x="760419" y="2027433"/>
                <a:chExt cx="3284491" cy="3829540"/>
              </a:xfrm>
            </p:grpSpPr>
            <p:sp>
              <p:nvSpPr>
                <p:cNvPr id="13" name="TextBox 13"/>
                <p:cNvSpPr txBox="true"/>
                <p:nvPr/>
              </p:nvSpPr>
              <p:spPr>
                <a:xfrm flipH="false" flipV="false" rot="0">
                  <a:off x="760419" y="2733820"/>
                  <a:ext cx="3284491" cy="768813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b="true" i="false" lang="en-US" sz="18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Bold"/>
                      <a:ea typeface="思源黑体 CN Bold"/>
                      <a:cs typeface="思源黑体 CN Bold"/>
                    </a:rPr>
                    <a:t>Financial Leverage Tool</a:t>
                  </a:r>
                  <a:endParaRPr lang="en-US" sz="1100"/>
                </a:p>
              </p:txBody>
            </p:sp>
            <p:sp>
              <p:nvSpPr>
                <p:cNvPr id="14" name="TextBox 14"/>
                <p:cNvSpPr txBox="true"/>
                <p:nvPr/>
              </p:nvSpPr>
              <p:spPr>
                <a:xfrm flipH="false" flipV="false" rot="0">
                  <a:off x="760419" y="3502633"/>
                  <a:ext cx="3284491" cy="2354340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t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b="false" i="false" lang="en-US" sz="12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Regular"/>
                      <a:ea typeface="思源黑体 CN Regular"/>
                      <a:cs typeface="思源黑体 CN Regular"/>
                    </a:rPr>
                    <a:t>Empower investors and businesses with unprecedented access to liquidity and growth.</a:t>
                  </a:r>
                  <a:endParaRPr lang="en-US" sz="1100"/>
                </a:p>
              </p:txBody>
            </p:sp>
            <p:sp>
              <p:nvSpPr>
                <p:cNvPr id="15" name="TextBox 15"/>
                <p:cNvSpPr txBox="true"/>
                <p:nvPr/>
              </p:nvSpPr>
              <p:spPr>
                <a:xfrm flipH="false" flipV="false" rot="0">
                  <a:off x="760419" y="2027433"/>
                  <a:ext cx="706387" cy="706387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ctr" anchorCtr="false" bIns="45720" lIns="91440" rIns="91440" rtlCol="false" tIns="45720" vert="horz" wrap="none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b="true" i="false" lang="en-US" sz="36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Arial"/>
                      <a:ea typeface="Arial"/>
                      <a:cs typeface="Arial"/>
                    </a:rPr>
                    <a:t>02</a:t>
                  </a:r>
                  <a:endParaRPr lang="en-US" sz="1100"/>
                </a:p>
              </p:txBody>
            </p:sp>
          </p:grpSp>
        </p:grpSp>
        <p:grpSp>
          <p:nvGrpSpPr>
            <p:cNvPr id="16" name="Group 16"/>
            <p:cNvGrpSpPr/>
            <p:nvPr/>
          </p:nvGrpSpPr>
          <p:grpSpPr>
            <a:xfrm flipH="false" flipV="false" rot="0">
              <a:off x="8034372" y="1953928"/>
              <a:ext cx="3484528" cy="4076299"/>
              <a:chOff x="7907372" y="1953928"/>
              <a:chExt cx="3484528" cy="4076299"/>
            </a:xfrm>
          </p:grpSpPr>
          <p:sp>
            <p:nvSpPr>
              <p:cNvPr id="17" name="AutoShape 17"/>
              <p:cNvSpPr/>
              <p:nvPr/>
            </p:nvSpPr>
            <p:spPr>
              <a:xfrm flipH="false" flipV="false" rot="0">
                <a:off x="7907372" y="1953928"/>
                <a:ext cx="3484528" cy="4076299"/>
              </a:xfrm>
              <a:prstGeom prst="roundRect">
                <a:avLst>
                  <a:gd fmla="val 6600" name="adj"/>
                </a:avLst>
              </a:prstGeom>
              <a:solidFill>
                <a:srgbClr val="3255C8">
                  <a:alpha val="100000"/>
                </a:srgbClr>
              </a:solidFill>
              <a:ln>
                <a:prstDash val="solid"/>
                <a:headEnd type="none"/>
                <a:tailEnd type="none"/>
              </a:ln>
            </p:spPr>
          </p:sp>
          <p:grpSp>
            <p:nvGrpSpPr>
              <p:cNvPr id="18" name="Group 18"/>
              <p:cNvGrpSpPr/>
              <p:nvPr/>
            </p:nvGrpSpPr>
            <p:grpSpPr>
              <a:xfrm flipH="false" flipV="false" rot="0">
                <a:off x="8007391" y="2077307"/>
                <a:ext cx="3284491" cy="3829540"/>
                <a:chOff x="760419" y="2027433"/>
                <a:chExt cx="3284491" cy="3829540"/>
              </a:xfrm>
            </p:grpSpPr>
            <p:sp>
              <p:nvSpPr>
                <p:cNvPr id="19" name="TextBox 19"/>
                <p:cNvSpPr txBox="true"/>
                <p:nvPr/>
              </p:nvSpPr>
              <p:spPr>
                <a:xfrm flipH="false" flipV="false" rot="0">
                  <a:off x="760419" y="2733820"/>
                  <a:ext cx="3284491" cy="768813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b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b="true" i="false" lang="en-US" sz="18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Bold"/>
                      <a:ea typeface="思源黑体 CN Bold"/>
                      <a:cs typeface="思源黑体 CN Bold"/>
                    </a:rPr>
                    <a:t>Mission</a:t>
                  </a:r>
                  <a:endParaRPr lang="en-US" sz="1100"/>
                </a:p>
              </p:txBody>
            </p:sp>
            <p:sp>
              <p:nvSpPr>
                <p:cNvPr id="20" name="TextBox 20"/>
                <p:cNvSpPr txBox="true"/>
                <p:nvPr/>
              </p:nvSpPr>
              <p:spPr>
                <a:xfrm flipH="false" flipV="false" rot="0">
                  <a:off x="760419" y="3502633"/>
                  <a:ext cx="3284491" cy="2354340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t" anchorCtr="false" bIns="45720" lIns="91440" rIns="91440" rtlCol="false" tIns="45720" vert="horz" wrap="square"/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b="false" i="false" lang="en-US" sz="12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思源黑体 CN Regular"/>
                      <a:ea typeface="思源黑体 CN Regular"/>
                      <a:cs typeface="思源黑体 CN Regular"/>
                    </a:rPr>
                    <a:t>To reconstruct the global commercial consumption model by bridging the gap between asset liquidity and consumer demand.</a:t>
                  </a:r>
                  <a:endParaRPr lang="en-US" sz="1100"/>
                </a:p>
              </p:txBody>
            </p:sp>
            <p:sp>
              <p:nvSpPr>
                <p:cNvPr id="21" name="TextBox 21"/>
                <p:cNvSpPr txBox="true"/>
                <p:nvPr/>
              </p:nvSpPr>
              <p:spPr>
                <a:xfrm flipH="false" flipV="false" rot="0">
                  <a:off x="760419" y="2027433"/>
                  <a:ext cx="706387" cy="706387"/>
                </a:xfrm>
                <a:prstGeom prst="rect">
                  <a:avLst/>
                </a:prstGeom>
                <a:ln>
                  <a:prstDash val="solid"/>
                  <a:headEnd type="none"/>
                  <a:tailEnd type="none"/>
                </a:ln>
              </p:spPr>
              <p:txBody>
                <a:bodyPr anchor="ctr" anchorCtr="false" bIns="45720" lIns="91440" rIns="91440" rtlCol="false" tIns="45720" vert="horz" wrap="none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b="true" i="false" lang="en-US" sz="3600">
                      <a:ln/>
                      <a:solidFill>
                        <a:srgbClr val="FFFFFF">
                          <a:alpha val="100000"/>
                        </a:srgbClr>
                      </a:solidFill>
                      <a:latin typeface="Arial"/>
                      <a:ea typeface="Arial"/>
                      <a:cs typeface="Arial"/>
                    </a:rPr>
                    <a:t>03</a:t>
                  </a:r>
                  <a:endParaRPr lang="en-US" sz="1100"/>
                </a:p>
              </p:txBody>
            </p:sp>
          </p:grpSp>
        </p:grpSp>
        <p:sp>
          <p:nvSpPr>
            <p:cNvPr id="22" name="TextBox 22"/>
            <p:cNvSpPr txBox="true"/>
            <p:nvPr/>
          </p:nvSpPr>
          <p:spPr>
            <a:xfrm flipH="false" flipV="false" rot="0">
              <a:off x="660399" y="1130300"/>
              <a:ext cx="10858500" cy="604786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l">
                <a:lnSpc>
                  <a:spcPct val="120000"/>
                </a:lnSpc>
                <a:defRPr/>
              </a:pPr>
              <a:r>
                <a:rPr b="true" i="false" lang="en-US" strike="noStrike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Lead the Future of Finance</a:t>
              </a:r>
              <a:endParaRPr lang="en-US" sz="1100"/>
            </a:p>
          </p:txBody>
        </p:sp>
      </p:grpSp>
      <p:sp>
        <p:nvSpPr>
          <p:cNvPr id="23" name="TextBox 23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GFC White Paper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c388c66-cc42-4cea-ae8d-e4b4fe9a4bd1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399" y="1130300"/>
            <a:ext cx="10858501" cy="5003800"/>
            <a:chOff x="660399" y="1130300"/>
            <a:chExt cx="10858501" cy="5003800"/>
          </a:xfrm>
        </p:grpSpPr>
        <p:grpSp>
          <p:nvGrpSpPr>
            <p:cNvPr id="4" name="Group 4"/>
            <p:cNvGrpSpPr/>
            <p:nvPr/>
          </p:nvGrpSpPr>
          <p:grpSpPr>
            <a:xfrm flipH="false" flipV="false" rot="0">
              <a:off x="660399" y="1782553"/>
              <a:ext cx="10858500" cy="1408323"/>
              <a:chOff x="660399" y="1782553"/>
              <a:chExt cx="10858500" cy="1408323"/>
            </a:xfrm>
          </p:grpSpPr>
          <p:sp>
            <p:nvSpPr>
              <p:cNvPr id="5" name="AutoShape 5"/>
              <p:cNvSpPr/>
              <p:nvPr/>
            </p:nvSpPr>
            <p:spPr>
              <a:xfrm flipH="false" flipV="false" rot="0">
                <a:off x="660399" y="1782553"/>
                <a:ext cx="10858500" cy="1408323"/>
              </a:xfrm>
              <a:prstGeom prst="plaque">
                <a:avLst>
                  <a:gd fmla="val 5400" name="adj"/>
                </a:avLst>
              </a:prstGeom>
              <a:ln w="6350">
                <a:solidFill>
                  <a:srgbClr val="3255C8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6" name="TextBox 6"/>
              <p:cNvSpPr txBox="true"/>
              <p:nvPr/>
            </p:nvSpPr>
            <p:spPr>
              <a:xfrm flipH="false" flipV="false" rot="0">
                <a:off x="738911" y="1857374"/>
                <a:ext cx="577670" cy="39370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lnSpc>
                    <a:spcPct val="108000"/>
                  </a:lnSpc>
                  <a:defRPr/>
                </a:pPr>
                <a:r>
                  <a:rPr b="true" i="false" lang="en-US" sz="19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1</a:t>
                </a:r>
                <a:endParaRPr lang="en-US" sz="1100"/>
              </a:p>
            </p:txBody>
          </p:sp>
          <p:sp>
            <p:nvSpPr>
              <p:cNvPr id="7" name="TextBox 7"/>
              <p:cNvSpPr txBox="true"/>
              <p:nvPr/>
            </p:nvSpPr>
            <p:spPr>
              <a:xfrm flipH="false" flipV="false" rot="0">
                <a:off x="1403982" y="1857374"/>
                <a:ext cx="9975218" cy="39370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Tokenized Asset Backing</a:t>
                </a:r>
                <a:endParaRPr lang="en-US" sz="1100"/>
              </a:p>
            </p:txBody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1403982" y="2251076"/>
                <a:ext cx="9975218" cy="860424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GFC is a digital financial token, the value of which is firmly anchored by a diversified pool of non-performing assets and surplus physical inventory.</a:t>
                </a:r>
                <a:endParaRPr lang="en-US" sz="1100"/>
              </a:p>
            </p:txBody>
          </p:sp>
        </p:grpSp>
        <p:sp>
          <p:nvSpPr>
            <p:cNvPr id="9" name="TextBox 9"/>
            <p:cNvSpPr txBox="true"/>
            <p:nvPr/>
          </p:nvSpPr>
          <p:spPr>
            <a:xfrm flipH="false" flipV="false" rot="0">
              <a:off x="660400" y="1130300"/>
              <a:ext cx="10858500" cy="566153"/>
            </a:xfrm>
            <a:prstGeom prst="rect">
              <a:avLst/>
            </a:prstGeom>
            <a:ln>
              <a:prstDash val="solid"/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l">
                <a:defRPr/>
              </a:pPr>
              <a:r>
                <a:rPr b="true" i="false" lang="en-US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Transforming Assets into Value</a:t>
              </a:r>
              <a:endParaRPr lang="en-US" sz="1100"/>
            </a:p>
          </p:txBody>
        </p:sp>
        <p:grpSp>
          <p:nvGrpSpPr>
            <p:cNvPr id="10" name="Group 10"/>
            <p:cNvGrpSpPr/>
            <p:nvPr/>
          </p:nvGrpSpPr>
          <p:grpSpPr>
            <a:xfrm flipH="false" flipV="false" rot="0">
              <a:off x="660399" y="3254165"/>
              <a:ext cx="10858500" cy="1408323"/>
              <a:chOff x="660399" y="1782553"/>
              <a:chExt cx="10858500" cy="1408323"/>
            </a:xfrm>
          </p:grpSpPr>
          <p:sp>
            <p:nvSpPr>
              <p:cNvPr id="11" name="AutoShape 11"/>
              <p:cNvSpPr/>
              <p:nvPr/>
            </p:nvSpPr>
            <p:spPr>
              <a:xfrm flipH="false" flipV="false" rot="0">
                <a:off x="660399" y="1782553"/>
                <a:ext cx="10858500" cy="1408323"/>
              </a:xfrm>
              <a:prstGeom prst="plaque">
                <a:avLst>
                  <a:gd fmla="val 5400" name="adj"/>
                </a:avLst>
              </a:prstGeom>
              <a:ln w="6350">
                <a:solidFill>
                  <a:srgbClr val="3255C8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738911" y="1857374"/>
                <a:ext cx="577670" cy="39370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lnSpc>
                    <a:spcPct val="108000"/>
                  </a:lnSpc>
                  <a:defRPr/>
                </a:pPr>
                <a:r>
                  <a:rPr b="true" i="false" lang="en-US" sz="19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2</a:t>
                </a:r>
                <a:endParaRPr lang="en-US" sz="1100"/>
              </a:p>
            </p:txBody>
          </p:sp>
          <p:sp>
            <p:nvSpPr>
              <p:cNvPr id="13" name="TextBox 13"/>
              <p:cNvSpPr txBox="true"/>
              <p:nvPr/>
            </p:nvSpPr>
            <p:spPr>
              <a:xfrm flipH="false" flipV="false" rot="0">
                <a:off x="1403982" y="1857374"/>
                <a:ext cx="9975218" cy="39370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Dual-Function Financial Tool</a:t>
                </a:r>
                <a:endParaRPr lang="en-US" sz="1100"/>
              </a:p>
            </p:txBody>
          </p:sp>
          <p:sp>
            <p:nvSpPr>
              <p:cNvPr id="14" name="TextBox 14"/>
              <p:cNvSpPr txBox="true"/>
              <p:nvPr/>
            </p:nvSpPr>
            <p:spPr>
              <a:xfrm flipH="false" flipV="false" rot="0">
                <a:off x="1403982" y="2251076"/>
                <a:ext cx="9975218" cy="860424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Functioning as a financial leverage tool, GFC revitalizes dormant assets while simultaneously digesting corporate overstock, turning liabilities into liquid capital.</a:t>
                </a:r>
                <a:endParaRPr lang="en-US" sz="11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flipH="false" flipV="false" rot="0">
              <a:off x="660399" y="4725777"/>
              <a:ext cx="10858500" cy="1408323"/>
              <a:chOff x="660399" y="1782553"/>
              <a:chExt cx="10858500" cy="1408323"/>
            </a:xfrm>
          </p:grpSpPr>
          <p:sp>
            <p:nvSpPr>
              <p:cNvPr id="16" name="AutoShape 16"/>
              <p:cNvSpPr/>
              <p:nvPr/>
            </p:nvSpPr>
            <p:spPr>
              <a:xfrm flipH="false" flipV="false" rot="0">
                <a:off x="660399" y="1782553"/>
                <a:ext cx="10858500" cy="1408323"/>
              </a:xfrm>
              <a:prstGeom prst="plaque">
                <a:avLst>
                  <a:gd fmla="val 5400" name="adj"/>
                </a:avLst>
              </a:prstGeom>
              <a:ln w="6350">
                <a:solidFill>
                  <a:srgbClr val="3255C8">
                    <a:alpha val="100000"/>
                  </a:srgbClr>
                </a:solidFill>
                <a:prstDash val="solid"/>
                <a:headEnd type="none"/>
                <a:tailEnd type="none"/>
              </a:ln>
            </p:spPr>
          </p:sp>
          <p:sp>
            <p:nvSpPr>
              <p:cNvPr id="17" name="TextBox 17"/>
              <p:cNvSpPr txBox="true"/>
              <p:nvPr/>
            </p:nvSpPr>
            <p:spPr>
              <a:xfrm flipH="false" flipV="false" rot="0">
                <a:off x="738911" y="1857374"/>
                <a:ext cx="577670" cy="39370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lnSpc>
                    <a:spcPct val="108000"/>
                  </a:lnSpc>
                  <a:defRPr/>
                </a:pPr>
                <a:r>
                  <a:rPr b="true" i="false" lang="en-US" sz="19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lang="en-US" sz="1100"/>
              </a:p>
            </p:txBody>
          </p:sp>
          <p:sp>
            <p:nvSpPr>
              <p:cNvPr id="18" name="TextBox 18"/>
              <p:cNvSpPr txBox="true"/>
              <p:nvPr/>
            </p:nvSpPr>
            <p:spPr>
              <a:xfrm flipH="false" flipV="false" rot="0">
                <a:off x="1403982" y="1857374"/>
                <a:ext cx="9975218" cy="393701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square"/>
              <a:lstStyle/>
              <a:p>
                <a:pPr algn="l"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New Consumption Model</a:t>
                </a:r>
                <a:endParaRPr lang="en-US" sz="1100"/>
              </a:p>
            </p:txBody>
          </p:sp>
          <p:sp>
            <p:nvSpPr>
              <p:cNvPr id="19" name="TextBox 19"/>
              <p:cNvSpPr txBox="true"/>
              <p:nvPr/>
            </p:nvSpPr>
            <p:spPr>
              <a:xfrm flipH="false" flipV="false" rot="0">
                <a:off x="1403982" y="2251076"/>
                <a:ext cx="9975218" cy="860424"/>
              </a:xfrm>
              <a:prstGeom prst="rect">
                <a:avLst/>
              </a:prstGeom>
              <a:ln>
                <a:prstDash val="solid"/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We are reconstructing a new commercial ecosystem where investment, commerce, and consumption converge to create a win-win scenario for all participants.</a:t>
                </a:r>
                <a:endParaRPr lang="en-US" sz="1100"/>
              </a:p>
            </p:txBody>
          </p:sp>
        </p:grpSp>
      </p:grpSp>
      <p:sp>
        <p:nvSpPr>
          <p:cNvPr id="20" name="TextBox 20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Project Overview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130300"/>
            <a:ext cx="7200900" cy="2356695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The Core Challenges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660400" y="3679313"/>
            <a:ext cx="5435600" cy="1128661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t" anchorCtr="false" bIns="45720" lIns="91440" rIns="91440" rtlCol="false" tIns="45720" vert="horz" wrap="square"/>
          <a:lstStyle/>
          <a:p>
            <a:pPr algn="l">
              <a:lnSpc>
                <a:spcPct val="120000"/>
              </a:lnSpc>
              <a:spcBef>
                <a:spcPts val="1000"/>
              </a:spcBef>
              <a:defRPr/>
            </a:pPr>
            <a:r>
              <a:rPr b="false" i="false" lang="en-US" sz="24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In today's global economy, significant inefficiencies persist within asset management and consumer markets. GFC directly addresses these systemic pain points with a innovative digital solution.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3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0e60176-7c1b-4149-8a44-57be68f1c0b4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399" y="1130300"/>
            <a:ext cx="10858500" cy="5003801"/>
            <a:chOff x="660399" y="1130300"/>
            <a:chExt cx="10858500" cy="5003801"/>
          </a:xfrm>
        </p:grpSpPr>
        <p:sp>
          <p:nvSpPr>
            <p:cNvPr id="4" name="AutoShape 4"/>
            <p:cNvSpPr/>
            <p:nvPr/>
          </p:nvSpPr>
          <p:spPr>
            <a:xfrm flipH="false" flipV="false" rot="0">
              <a:off x="1231177" y="2197102"/>
              <a:ext cx="7837423" cy="0"/>
            </a:xfrm>
            <a:prstGeom prst="line">
              <a:avLst/>
            </a:prstGeom>
            <a:ln w="6350">
              <a:solidFill>
                <a:srgbClr val="3255C8">
                  <a:alpha val="100000"/>
                </a:srgbClr>
              </a:solidFill>
              <a:prstDash val="solid"/>
              <a:headEnd type="none"/>
              <a:tailEnd type="none"/>
            </a:ln>
          </p:spPr>
        </p:sp>
        <p:sp>
          <p:nvSpPr>
            <p:cNvPr id="5" name="AutoShape 5"/>
            <p:cNvSpPr/>
            <p:nvPr/>
          </p:nvSpPr>
          <p:spPr>
            <a:xfrm flipH="false" flipV="false" rot="0">
              <a:off x="660399" y="2616205"/>
              <a:ext cx="10858500" cy="3517896"/>
            </a:xfrm>
            <a:prstGeom prst="roundRect">
              <a:avLst>
                <a:gd fmla="val 0" name="adj"/>
              </a:avLst>
            </a:prstGeom>
            <a:ln w="12700">
              <a:solidFill>
                <a:srgbClr val="3255C8">
                  <a:alpha val="100000"/>
                </a:srgbClr>
              </a:solidFill>
              <a:headEnd type="none"/>
              <a:tailEnd type="none"/>
            </a:ln>
          </p:spPr>
        </p:sp>
        <p:sp>
          <p:nvSpPr>
            <p:cNvPr id="6" name="TextBox 6"/>
            <p:cNvSpPr txBox="true"/>
            <p:nvPr/>
          </p:nvSpPr>
          <p:spPr>
            <a:xfrm flipH="true" flipV="false" rot="0">
              <a:off x="660399" y="1130300"/>
              <a:ext cx="10858500" cy="647698"/>
            </a:xfrm>
            <a:prstGeom prst="rect">
              <a:avLst/>
            </a:prstGeom>
            <a:ln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l">
                <a:defRPr/>
              </a:pPr>
              <a:r>
                <a:rPr b="true" i="false" lang="en-US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Bridging the Gap in Global Finance</a:t>
              </a:r>
              <a:endParaRPr lang="en-US" sz="1100"/>
            </a:p>
          </p:txBody>
        </p:sp>
        <p:grpSp>
          <p:nvGrpSpPr>
            <p:cNvPr id="7" name="Group 7"/>
            <p:cNvGrpSpPr/>
            <p:nvPr/>
          </p:nvGrpSpPr>
          <p:grpSpPr>
            <a:xfrm flipH="false" flipV="false" rot="0">
              <a:off x="747173" y="2003252"/>
              <a:ext cx="2466520" cy="4056788"/>
              <a:chOff x="747173" y="2003252"/>
              <a:chExt cx="2466520" cy="4056788"/>
            </a:xfrm>
          </p:grpSpPr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843477" y="2003252"/>
                <a:ext cx="387700" cy="387700"/>
              </a:xfrm>
              <a:prstGeom prst="rect">
                <a:avLst/>
              </a:prstGeom>
              <a:solidFill>
                <a:srgbClr val="3255C8">
                  <a:alpha val="94901"/>
                  <a:lumMod val="75000"/>
                </a:srgbClr>
              </a:solidFill>
              <a:ln>
                <a:headEnd type="none"/>
                <a:tailEnd type="none"/>
              </a:ln>
            </p:spPr>
            <p:txBody>
              <a:bodyPr anchor="ctr" anchorCtr="false" bIns="34275" lIns="68575" rIns="68575" rtlCol="false" tIns="34275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1</a:t>
                </a:r>
                <a:endParaRPr lang="en-US" sz="1100"/>
              </a:p>
            </p:txBody>
          </p:sp>
          <p:sp>
            <p:nvSpPr>
              <p:cNvPr id="9" name="TextBox 9"/>
              <p:cNvSpPr txBox="true"/>
              <p:nvPr/>
            </p:nvSpPr>
            <p:spPr>
              <a:xfrm flipH="false" flipV="false" rot="0">
                <a:off x="747173" y="2738762"/>
                <a:ext cx="2466520" cy="130594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Stagnant Non-Performing Assets</a:t>
                </a:r>
                <a:endParaRPr lang="en-US" sz="1100"/>
              </a:p>
            </p:txBody>
          </p:sp>
          <p:sp>
            <p:nvSpPr>
              <p:cNvPr id="10" name="TextBox 10"/>
              <p:cNvSpPr txBox="true"/>
              <p:nvPr/>
            </p:nvSpPr>
            <p:spPr>
              <a:xfrm flipH="false" flipV="false" rot="0">
                <a:off x="748698" y="4044710"/>
                <a:ext cx="2461817" cy="201533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Trillions in global assets are locked away, difficult to dispose of and accessible only to high-net-worth investors.</a:t>
                </a:r>
                <a:endParaRPr lang="en-US" sz="11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flipH="false" flipV="false" rot="0">
              <a:off x="3488881" y="2003252"/>
              <a:ext cx="2466520" cy="4056788"/>
              <a:chOff x="3488881" y="2003252"/>
              <a:chExt cx="2466520" cy="4056788"/>
            </a:xfrm>
          </p:grpSpPr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3585185" y="2003252"/>
                <a:ext cx="387700" cy="387700"/>
              </a:xfrm>
              <a:prstGeom prst="rect">
                <a:avLst/>
              </a:prstGeom>
              <a:solidFill>
                <a:srgbClr val="3255C8">
                  <a:alpha val="94901"/>
                  <a:lumMod val="75000"/>
                </a:srgbClr>
              </a:solidFill>
              <a:ln>
                <a:headEnd type="none"/>
                <a:tailEnd type="none"/>
              </a:ln>
            </p:spPr>
            <p:txBody>
              <a:bodyPr anchor="ctr" anchorCtr="false" bIns="34275" lIns="68575" rIns="68575" rtlCol="false" tIns="34275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2</a:t>
                </a:r>
                <a:endParaRPr lang="en-US" sz="1100"/>
              </a:p>
            </p:txBody>
          </p:sp>
          <p:sp>
            <p:nvSpPr>
              <p:cNvPr id="13" name="TextBox 13"/>
              <p:cNvSpPr txBox="true"/>
              <p:nvPr/>
            </p:nvSpPr>
            <p:spPr>
              <a:xfrm flipH="false" flipV="false" rot="0">
                <a:off x="3488881" y="2738762"/>
                <a:ext cx="2466520" cy="130594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Corporate Inventory Overhang</a:t>
                </a:r>
                <a:endParaRPr lang="en-US" sz="1100"/>
              </a:p>
            </p:txBody>
          </p:sp>
          <p:sp>
            <p:nvSpPr>
              <p:cNvPr id="14" name="TextBox 14"/>
              <p:cNvSpPr txBox="true"/>
              <p:nvPr/>
            </p:nvSpPr>
            <p:spPr>
              <a:xfrm flipH="false" flipV="false" rot="0">
                <a:off x="3490406" y="4044710"/>
                <a:ext cx="2461817" cy="201533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Physical enterprises worldwide face severe overstock issues, leading to high carrying costs and inefficient clearance processes.</a:t>
                </a:r>
                <a:endParaRPr lang="en-US" sz="11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flipH="false" flipV="false" rot="0">
              <a:off x="6230589" y="2003252"/>
              <a:ext cx="2466520" cy="4056788"/>
              <a:chOff x="6230589" y="2003252"/>
              <a:chExt cx="2466520" cy="4056788"/>
            </a:xfrm>
          </p:grpSpPr>
          <p:sp>
            <p:nvSpPr>
              <p:cNvPr id="16" name="TextBox 16"/>
              <p:cNvSpPr txBox="true"/>
              <p:nvPr/>
            </p:nvSpPr>
            <p:spPr>
              <a:xfrm flipH="false" flipV="false" rot="0">
                <a:off x="6326893" y="2003252"/>
                <a:ext cx="387700" cy="387700"/>
              </a:xfrm>
              <a:prstGeom prst="rect">
                <a:avLst/>
              </a:prstGeom>
              <a:solidFill>
                <a:srgbClr val="3255C8">
                  <a:alpha val="94901"/>
                  <a:lumMod val="75000"/>
                </a:srgbClr>
              </a:solidFill>
              <a:ln>
                <a:headEnd type="none"/>
                <a:tailEnd type="none"/>
              </a:ln>
            </p:spPr>
            <p:txBody>
              <a:bodyPr anchor="ctr" anchorCtr="false" bIns="34275" lIns="68575" rIns="68575" rtlCol="false" tIns="34275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lang="en-US" sz="1100"/>
              </a:p>
            </p:txBody>
          </p:sp>
          <p:sp>
            <p:nvSpPr>
              <p:cNvPr id="17" name="TextBox 17"/>
              <p:cNvSpPr txBox="true"/>
              <p:nvPr/>
            </p:nvSpPr>
            <p:spPr>
              <a:xfrm flipH="false" flipV="false" rot="0">
                <a:off x="6230589" y="2738762"/>
                <a:ext cx="2466520" cy="130594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Lack of Effective Financial Tools</a:t>
                </a:r>
                <a:endParaRPr lang="en-US" sz="1100"/>
              </a:p>
            </p:txBody>
          </p:sp>
          <p:sp>
            <p:nvSpPr>
              <p:cNvPr id="18" name="TextBox 18"/>
              <p:cNvSpPr txBox="true"/>
              <p:nvPr/>
            </p:nvSpPr>
            <p:spPr>
              <a:xfrm flipH="false" flipV="false" rot="0">
                <a:off x="6232114" y="4044710"/>
                <a:ext cx="2461817" cy="201533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A critical gap exists between the need for asset liquidity and consumer demand, with no effective digital instrument to bridge the two.</a:t>
                </a:r>
                <a:endParaRPr lang="en-US" sz="110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flipH="false" flipV="false" rot="0">
              <a:off x="8972296" y="2003252"/>
              <a:ext cx="2466520" cy="4056788"/>
              <a:chOff x="8972296" y="2003252"/>
              <a:chExt cx="2466520" cy="4056788"/>
            </a:xfrm>
          </p:grpSpPr>
          <p:sp>
            <p:nvSpPr>
              <p:cNvPr id="20" name="TextBox 20"/>
              <p:cNvSpPr txBox="true"/>
              <p:nvPr/>
            </p:nvSpPr>
            <p:spPr>
              <a:xfrm flipH="false" flipV="false" rot="0">
                <a:off x="9068600" y="2003252"/>
                <a:ext cx="387700" cy="387700"/>
              </a:xfrm>
              <a:prstGeom prst="rect">
                <a:avLst/>
              </a:prstGeom>
              <a:solidFill>
                <a:srgbClr val="3255C8">
                  <a:alpha val="94901"/>
                  <a:lumMod val="75000"/>
                </a:srgbClr>
              </a:solidFill>
              <a:ln>
                <a:headEnd type="none"/>
                <a:tailEnd type="none"/>
              </a:ln>
            </p:spPr>
            <p:txBody>
              <a:bodyPr anchor="ctr" anchorCtr="false" bIns="34275" lIns="68575" rIns="68575" rtlCol="false" tIns="34275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4</a:t>
                </a:r>
                <a:endParaRPr lang="en-US" sz="1100"/>
              </a:p>
            </p:txBody>
          </p:sp>
          <p:sp>
            <p:nvSpPr>
              <p:cNvPr id="21" name="TextBox 21"/>
              <p:cNvSpPr txBox="true"/>
              <p:nvPr/>
            </p:nvSpPr>
            <p:spPr>
              <a:xfrm flipH="false" flipV="false" rot="0">
                <a:off x="8972296" y="2738762"/>
                <a:ext cx="2466520" cy="1305947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Ineffective Consumer Incentives</a:t>
                </a:r>
                <a:endParaRPr lang="en-US" sz="1100"/>
              </a:p>
            </p:txBody>
          </p:sp>
          <p:sp>
            <p:nvSpPr>
              <p:cNvPr id="22" name="TextBox 22"/>
              <p:cNvSpPr txBox="true"/>
              <p:nvPr/>
            </p:nvSpPr>
            <p:spPr>
              <a:xfrm flipH="false" flipV="false" rot="0">
                <a:off x="8973821" y="4044710"/>
                <a:ext cx="2461817" cy="201533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Traditional consumption models lack the scalable, technology-driven incentives needed to drive mass user adoption and participation.</a:t>
                </a:r>
                <a:endParaRPr lang="en-US" sz="1100"/>
              </a:p>
            </p:txBody>
          </p:sp>
        </p:grpSp>
      </p:grpSp>
      <p:sp>
        <p:nvSpPr>
          <p:cNvPr id="23" name="TextBox 23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Industry Pain Points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356ab36-ad21-4b52-acc5-2f4f62c41ea5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4</a:t>
            </a:r>
            <a:endParaRPr lang="en-US" sz="1100"/>
          </a:p>
        </p:txBody>
      </p:sp>
      <p:grpSp>
        <p:nvGrpSpPr>
          <p:cNvPr id="3" name="Group 3"/>
          <p:cNvGrpSpPr/>
          <p:nvPr/>
        </p:nvGrpSpPr>
        <p:grpSpPr>
          <a:xfrm flipH="false" flipV="false" rot="0">
            <a:off x="660399" y="1130302"/>
            <a:ext cx="10858500" cy="5003799"/>
            <a:chOff x="660399" y="1130302"/>
            <a:chExt cx="10858500" cy="5003799"/>
          </a:xfrm>
        </p:grpSpPr>
        <p:sp>
          <p:nvSpPr>
            <p:cNvPr id="4" name="AutoShape 4"/>
            <p:cNvSpPr/>
            <p:nvPr/>
          </p:nvSpPr>
          <p:spPr>
            <a:xfrm flipH="false" flipV="false" rot="0">
              <a:off x="4285985" y="1879600"/>
              <a:ext cx="3608732" cy="4254500"/>
            </a:xfrm>
            <a:prstGeom prst="roundRect">
              <a:avLst>
                <a:gd fmla="val 0" name="adj"/>
              </a:avLst>
            </a:prstGeom>
            <a:ln w="12700">
              <a:solidFill>
                <a:srgbClr val="3255C8">
                  <a:alpha val="100000"/>
                </a:srgbClr>
              </a:solidFill>
              <a:headEnd type="none"/>
              <a:tailEnd type="none"/>
            </a:ln>
          </p:spPr>
        </p:sp>
        <p:sp>
          <p:nvSpPr>
            <p:cNvPr id="5" name="TextBox 5"/>
            <p:cNvSpPr txBox="true"/>
            <p:nvPr/>
          </p:nvSpPr>
          <p:spPr>
            <a:xfrm flipH="true" flipV="false" rot="0">
              <a:off x="660399" y="1130302"/>
              <a:ext cx="10858500" cy="550188"/>
            </a:xfrm>
            <a:prstGeom prst="rect">
              <a:avLst/>
            </a:prstGeom>
            <a:solidFill>
              <a:srgbClr val="3255C8">
                <a:alpha val="94901"/>
                <a:lumMod val="75000"/>
              </a:srgbClr>
            </a:solidFill>
            <a:ln>
              <a:headEnd type="none"/>
              <a:tailEnd type="none"/>
            </a:ln>
          </p:spPr>
          <p:txBody>
            <a:bodyPr anchor="ctr" anchorCtr="false" bIns="45720" lIns="91440" rIns="91440" rtlCol="false" tIns="45720" vert="horz" wrap="square"/>
            <a:lstStyle/>
            <a:p>
              <a:pPr algn="l">
                <a:defRPr/>
              </a:pPr>
              <a:r>
                <a:rPr b="true" i="false" lang="en-US" sz="2400">
                  <a:ln/>
                  <a:solidFill>
                    <a:srgbClr val="FFFFFF">
                      <a:alpha val="100000"/>
                    </a:srgbClr>
                  </a:solidFill>
                  <a:latin typeface="思源黑体 CN Bold"/>
                  <a:ea typeface="思源黑体 CN Bold"/>
                  <a:cs typeface="思源黑体 CN Bold"/>
                </a:rPr>
                <a:t>A Critical Assessment of Current Markets</a:t>
              </a:r>
              <a:endParaRPr lang="en-US" sz="1100"/>
            </a:p>
          </p:txBody>
        </p:sp>
        <p:grpSp>
          <p:nvGrpSpPr>
            <p:cNvPr id="6" name="Group 6"/>
            <p:cNvGrpSpPr/>
            <p:nvPr/>
          </p:nvGrpSpPr>
          <p:grpSpPr>
            <a:xfrm flipH="false" flipV="false" rot="0">
              <a:off x="795678" y="2078276"/>
              <a:ext cx="3414372" cy="4055825"/>
              <a:chOff x="795678" y="2078276"/>
              <a:chExt cx="3414372" cy="4055825"/>
            </a:xfrm>
          </p:grpSpPr>
          <p:sp>
            <p:nvSpPr>
              <p:cNvPr id="7" name="TextBox 7"/>
              <p:cNvSpPr txBox="true"/>
              <p:nvPr/>
            </p:nvSpPr>
            <p:spPr>
              <a:xfrm flipH="false" flipV="false" rot="0">
                <a:off x="903596" y="2078276"/>
                <a:ext cx="381600" cy="382702"/>
              </a:xfrm>
              <a:prstGeom prst="rect">
                <a:avLst/>
              </a:prstGeom>
              <a:ln w="12700">
                <a:solidFill>
                  <a:srgbClr val="3255C8">
                    <a:alpha val="100000"/>
                  </a:srgbClr>
                </a:solidFill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1</a:t>
                </a:r>
                <a:endParaRPr lang="en-US" sz="1100"/>
              </a:p>
            </p:txBody>
          </p:sp>
          <p:sp>
            <p:nvSpPr>
              <p:cNvPr id="8" name="TextBox 8"/>
              <p:cNvSpPr txBox="true"/>
              <p:nvPr/>
            </p:nvSpPr>
            <p:spPr>
              <a:xfrm flipH="false" flipV="false" rot="0">
                <a:off x="795678" y="2550512"/>
                <a:ext cx="3414372" cy="1142648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The Speculative Nature of Digital Assets</a:t>
                </a:r>
                <a:endParaRPr lang="en-US" sz="1100"/>
              </a:p>
            </p:txBody>
          </p:sp>
          <p:sp>
            <p:nvSpPr>
              <p:cNvPr id="9" name="TextBox 9"/>
              <p:cNvSpPr txBox="true"/>
              <p:nvPr/>
            </p:nvSpPr>
            <p:spPr>
              <a:xfrm flipH="false" flipV="false" rot="0">
                <a:off x="795678" y="3693161"/>
                <a:ext cx="3414372" cy="244094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The vast majority of existing digital currencies lack any form of real-world asset backing, leading to high volatility and limited practical application.</a:t>
                </a:r>
                <a:endParaRPr lang="en-US" sz="11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flipH="false" flipV="false" rot="0">
              <a:off x="4385609" y="2078276"/>
              <a:ext cx="3414372" cy="4055825"/>
              <a:chOff x="4385609" y="2078276"/>
              <a:chExt cx="3414372" cy="4055825"/>
            </a:xfrm>
          </p:grpSpPr>
          <p:sp>
            <p:nvSpPr>
              <p:cNvPr id="11" name="TextBox 11"/>
              <p:cNvSpPr txBox="true"/>
              <p:nvPr/>
            </p:nvSpPr>
            <p:spPr>
              <a:xfrm flipH="false" flipV="false" rot="0">
                <a:off x="4495148" y="2078276"/>
                <a:ext cx="381600" cy="382702"/>
              </a:xfrm>
              <a:prstGeom prst="rect">
                <a:avLst/>
              </a:prstGeom>
              <a:ln w="12700">
                <a:solidFill>
                  <a:srgbClr val="3255C8">
                    <a:alpha val="100000"/>
                  </a:srgbClr>
                </a:solidFill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2</a:t>
                </a:r>
                <a:endParaRPr lang="en-US" sz="1100"/>
              </a:p>
            </p:txBody>
          </p:sp>
          <p:sp>
            <p:nvSpPr>
              <p:cNvPr id="12" name="TextBox 12"/>
              <p:cNvSpPr txBox="true"/>
              <p:nvPr/>
            </p:nvSpPr>
            <p:spPr>
              <a:xfrm flipH="false" flipV="false" rot="0">
                <a:off x="4385609" y="2550512"/>
                <a:ext cx="3414372" cy="1142648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Absence of Regulatory Clarity</a:t>
                </a:r>
                <a:endParaRPr lang="en-US" sz="1100"/>
              </a:p>
            </p:txBody>
          </p:sp>
          <p:sp>
            <p:nvSpPr>
              <p:cNvPr id="13" name="TextBox 13"/>
              <p:cNvSpPr txBox="true"/>
              <p:nvPr/>
            </p:nvSpPr>
            <p:spPr>
              <a:xfrm flipH="false" flipV="false" rot="0">
                <a:off x="4385609" y="3693161"/>
                <a:ext cx="3414372" cy="244094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As highlighted by global central bank digital currency (CBDC) research, the lack of a clear regulatory framework is a major barrier to mainstream adoption.</a:t>
                </a:r>
                <a:endParaRPr lang="en-US" sz="11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flipH="false" flipV="false" rot="0">
              <a:off x="7975541" y="2078276"/>
              <a:ext cx="3414372" cy="4055825"/>
              <a:chOff x="7975541" y="2078276"/>
              <a:chExt cx="3414372" cy="4055825"/>
            </a:xfrm>
          </p:grpSpPr>
          <p:sp>
            <p:nvSpPr>
              <p:cNvPr id="15" name="TextBox 15"/>
              <p:cNvSpPr txBox="true"/>
              <p:nvPr/>
            </p:nvSpPr>
            <p:spPr>
              <a:xfrm flipH="false" flipV="false" rot="0">
                <a:off x="8085080" y="2078276"/>
                <a:ext cx="381600" cy="382702"/>
              </a:xfrm>
              <a:prstGeom prst="rect">
                <a:avLst/>
              </a:prstGeom>
              <a:ln w="12700">
                <a:solidFill>
                  <a:srgbClr val="3255C8">
                    <a:alpha val="100000"/>
                  </a:srgbClr>
                </a:solidFill>
                <a:headEnd type="none"/>
                <a:tailEnd type="none"/>
              </a:ln>
            </p:spPr>
            <p:txBody>
              <a:bodyPr anchor="ctr" anchorCtr="false" bIns="45720" lIns="91440" rIns="91440" rtlCol="false" tIns="45720" vert="horz" wrap="none"/>
              <a:lstStyle/>
              <a:p>
                <a:pPr algn="ctr">
                  <a:defRPr/>
                </a:pPr>
                <a:r>
                  <a:rPr b="true" i="false" lang="en-US" sz="1400">
                    <a:ln/>
                    <a:solidFill>
                      <a:srgbClr val="FFFFFF">
                        <a:alpha val="100000"/>
                      </a:srgbClr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lang="en-US" sz="1100"/>
              </a:p>
            </p:txBody>
          </p:sp>
          <p:sp>
            <p:nvSpPr>
              <p:cNvPr id="16" name="TextBox 16"/>
              <p:cNvSpPr txBox="true"/>
              <p:nvPr/>
            </p:nvSpPr>
            <p:spPr>
              <a:xfrm flipH="false" flipV="false" rot="0">
                <a:off x="7975541" y="2550512"/>
                <a:ext cx="3414372" cy="1142648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true" i="false" lang="en-US" sz="18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Bold"/>
                    <a:ea typeface="思源黑体 CN Bold"/>
                    <a:cs typeface="思源黑体 CN Bold"/>
                  </a:rPr>
                  <a:t>Technology-Implementation Hurdles</a:t>
                </a:r>
                <a:endParaRPr lang="en-US" sz="1100"/>
              </a:p>
            </p:txBody>
          </p:sp>
          <p:sp>
            <p:nvSpPr>
              <p:cNvPr id="17" name="TextBox 17"/>
              <p:cNvSpPr txBox="true"/>
              <p:nvPr/>
            </p:nvSpPr>
            <p:spPr>
              <a:xfrm flipH="false" flipV="false" rot="0">
                <a:off x="7975541" y="3693161"/>
                <a:ext cx="3414372" cy="2440940"/>
              </a:xfrm>
              <a:prstGeom prst="rect">
                <a:avLst/>
              </a:prstGeom>
              <a:ln>
                <a:headEnd type="none"/>
                <a:tailEnd type="none"/>
              </a:ln>
            </p:spPr>
            <p:txBody>
              <a:bodyPr anchor="t" anchorCtr="false" bIns="45720" lIns="91440" rIns="91440" rtlCol="false" tIns="45720" vert="horz" wrap="square"/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b="false" i="false" lang="en-US" sz="1200">
                    <a:ln/>
                    <a:solidFill>
                      <a:srgbClr val="FFFFFF">
                        <a:alpha val="100000"/>
                      </a:srgbClr>
                    </a:solidFill>
                    <a:latin typeface="思源黑体 CN Regular"/>
                    <a:ea typeface="思源黑体 CN Regular"/>
                    <a:cs typeface="思源黑体 CN Regular"/>
                  </a:rPr>
                  <a:t>Critical decisions regarding system architecture, privacy, and compliance (e.g., AML/KYC) must be resolved before digital currencies can achieve widespread use.</a:t>
                </a:r>
                <a:endParaRPr lang="en-US" sz="1100"/>
              </a:p>
            </p:txBody>
          </p:sp>
        </p:grpSp>
      </p:grpSp>
      <p:sp>
        <p:nvSpPr>
          <p:cNvPr id="18" name="TextBox 18"/>
          <p:cNvSpPr txBox="true"/>
          <p:nvPr/>
        </p:nvSpPr>
        <p:spPr>
          <a:xfrm flipH="false" flipV="false" rot="0">
            <a:off x="1106958" y="128587"/>
            <a:ext cx="10411942" cy="900112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28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The Digital Currency Gap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flipH="false" flipV="false" rot="0">
            <a:off x="660400" y="1130300"/>
            <a:ext cx="7200900" cy="2356695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b="true" i="false" lang="en-US" sz="6600">
                <a:ln/>
                <a:solidFill>
                  <a:srgbClr val="25B2F3">
                    <a:alpha val="100000"/>
                  </a:srgbClr>
                </a:solidFill>
                <a:latin typeface="思源黑体 CN Bold"/>
                <a:ea typeface="思源黑体 CN Bold"/>
                <a:cs typeface="思源黑体 CN Bold"/>
              </a:rPr>
              <a:t>Our Solution</a:t>
            </a:r>
            <a:endParaRPr lang="en-US" sz="1100"/>
          </a:p>
        </p:txBody>
      </p:sp>
      <p:sp>
        <p:nvSpPr>
          <p:cNvPr id="3" name="TextBox 3"/>
          <p:cNvSpPr txBox="true"/>
          <p:nvPr/>
        </p:nvSpPr>
        <p:spPr>
          <a:xfrm flipH="false" flipV="false" rot="0">
            <a:off x="660400" y="3679313"/>
            <a:ext cx="5435600" cy="1128661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t" anchorCtr="false" bIns="45720" lIns="91440" rIns="91440" rtlCol="false" tIns="45720" vert="horz" wrap="square"/>
          <a:lstStyle/>
          <a:p>
            <a:pPr algn="l">
              <a:lnSpc>
                <a:spcPct val="120000"/>
              </a:lnSpc>
              <a:spcBef>
                <a:spcPts val="1000"/>
              </a:spcBef>
              <a:defRPr/>
            </a:pPr>
            <a:r>
              <a:rPr b="false" i="false" lang="en-US" sz="2400">
                <a:ln/>
                <a:solidFill>
                  <a:srgbClr val="FFFFFF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GFC presents a robust, technology-driven solution that directly addresses the identified market failures. Our integrated ecosystem provides a seamless bridge between digital finance and tangible assets.</a:t>
            </a:r>
            <a:endParaRPr lang="en-US" sz="1100"/>
          </a:p>
        </p:txBody>
      </p:sp>
      <p:sp>
        <p:nvSpPr>
          <p:cNvPr id="4" name="TextBox 4"/>
          <p:cNvSpPr txBox="true"/>
          <p:nvPr/>
        </p:nvSpPr>
        <p:spPr>
          <a:xfrm flipH="false" flipV="false" rot="0">
            <a:off x="7861300" y="6409690"/>
            <a:ext cx="3657600" cy="274320"/>
          </a:xfrm>
          <a:prstGeom prst="rect">
            <a:avLst/>
          </a:prstGeom>
          <a:ln>
            <a:headEnd type="none"/>
            <a:tailEnd type="none"/>
          </a:ln>
        </p:spPr>
        <p:txBody>
          <a:bodyPr anchor="ctr" anchorCtr="false" bIns="45720" lIns="91440" rIns="91440" rtlCol="false" tIns="45720" vert="horz" wrap="square"/>
          <a:lstStyle/>
          <a:p>
            <a:pPr algn="r">
              <a:defRPr/>
            </a:pPr>
            <a:r>
              <a:rPr b="false" i="false" lang="en-US" sz="1000">
                <a:ln/>
                <a:solidFill>
                  <a:srgbClr val="FFFFFF">
                    <a:alpha val="100000"/>
                    <a:tint val="75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3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ba67206-7a20-43eb-ae62-86e9faf7be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